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7" d="100"/>
          <a:sy n="87" d="100"/>
        </p:scale>
        <p:origin x="43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D487-48CE-42AA-85E4-9E44A05AA0C4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F876-56B5-4265-8473-77B9151357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9696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D487-48CE-42AA-85E4-9E44A05AA0C4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F876-56B5-4265-8473-77B9151357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8734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D487-48CE-42AA-85E4-9E44A05AA0C4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F876-56B5-4265-8473-77B9151357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3447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D487-48CE-42AA-85E4-9E44A05AA0C4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F876-56B5-4265-8473-77B9151357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8504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D487-48CE-42AA-85E4-9E44A05AA0C4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F876-56B5-4265-8473-77B9151357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836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D487-48CE-42AA-85E4-9E44A05AA0C4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F876-56B5-4265-8473-77B9151357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197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D487-48CE-42AA-85E4-9E44A05AA0C4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F876-56B5-4265-8473-77B9151357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9074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D487-48CE-42AA-85E4-9E44A05AA0C4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F876-56B5-4265-8473-77B9151357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9074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D487-48CE-42AA-85E4-9E44A05AA0C4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F876-56B5-4265-8473-77B9151357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9010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D487-48CE-42AA-85E4-9E44A05AA0C4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F876-56B5-4265-8473-77B9151357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9854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D487-48CE-42AA-85E4-9E44A05AA0C4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F876-56B5-4265-8473-77B9151357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2001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ED487-48CE-42AA-85E4-9E44A05AA0C4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4F876-56B5-4265-8473-77B9151357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900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群組 18"/>
          <p:cNvGrpSpPr/>
          <p:nvPr/>
        </p:nvGrpSpPr>
        <p:grpSpPr>
          <a:xfrm>
            <a:off x="1045247" y="950373"/>
            <a:ext cx="5307863" cy="707655"/>
            <a:chOff x="1211385" y="765282"/>
            <a:chExt cx="5307863" cy="707655"/>
          </a:xfrm>
        </p:grpSpPr>
        <p:sp>
          <p:nvSpPr>
            <p:cNvPr id="5" name="文字方塊 4"/>
            <p:cNvSpPr txBox="1"/>
            <p:nvPr/>
          </p:nvSpPr>
          <p:spPr>
            <a:xfrm>
              <a:off x="1211385" y="765282"/>
              <a:ext cx="5307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err="1" smtClean="0"/>
                <a:t>ipmitool</a:t>
              </a:r>
              <a:r>
                <a:rPr lang="en-US" altLang="zh-TW" dirty="0" smtClean="0"/>
                <a:t> –I </a:t>
              </a:r>
              <a:r>
                <a:rPr lang="en-US" altLang="zh-TW" dirty="0" err="1" smtClean="0"/>
                <a:t>ms</a:t>
              </a:r>
              <a:r>
                <a:rPr lang="en-US" altLang="zh-TW" dirty="0" smtClean="0"/>
                <a:t> raw 0x06 0x52 0x03 0xc0 0x00 0x3c 0xff</a:t>
              </a:r>
              <a:endParaRPr lang="zh-TW" altLang="en-US" dirty="0"/>
            </a:p>
          </p:txBody>
        </p:sp>
        <p:cxnSp>
          <p:nvCxnSpPr>
            <p:cNvPr id="7" name="直線接點 6"/>
            <p:cNvCxnSpPr/>
            <p:nvPr/>
          </p:nvCxnSpPr>
          <p:spPr>
            <a:xfrm flipV="1">
              <a:off x="4618028" y="1103605"/>
              <a:ext cx="387109" cy="424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5542141" y="1104029"/>
              <a:ext cx="377396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>
              <a:off x="6070765" y="1104029"/>
              <a:ext cx="330035" cy="0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文字方塊 15"/>
            <p:cNvSpPr txBox="1"/>
            <p:nvPr/>
          </p:nvSpPr>
          <p:spPr>
            <a:xfrm>
              <a:off x="4652724" y="1103605"/>
              <a:ext cx="3241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>
                  <a:solidFill>
                    <a:srgbClr val="0070C0"/>
                  </a:solidFill>
                </a:rPr>
                <a:t>A</a:t>
              </a:r>
              <a:endParaRPr lang="zh-TW" alt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5568775" y="1096062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>
                  <a:solidFill>
                    <a:srgbClr val="FF0000"/>
                  </a:solidFill>
                </a:rPr>
                <a:t>B</a:t>
              </a:r>
              <a:endParaRPr lang="zh-TW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8" name="文字方塊 17"/>
            <p:cNvSpPr txBox="1"/>
            <p:nvPr/>
          </p:nvSpPr>
          <p:spPr>
            <a:xfrm>
              <a:off x="6070765" y="1084721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>
                  <a:solidFill>
                    <a:srgbClr val="00B050"/>
                  </a:solidFill>
                </a:rPr>
                <a:t>C</a:t>
              </a:r>
              <a:endParaRPr lang="zh-TW" altLang="en-US" b="1" dirty="0">
                <a:solidFill>
                  <a:srgbClr val="00B050"/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1045247" y="1519529"/>
            <a:ext cx="28926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 : BP MG9098 slave address</a:t>
            </a:r>
          </a:p>
          <a:p>
            <a:r>
              <a:rPr lang="en-US" altLang="zh-TW" dirty="0"/>
              <a:t>	</a:t>
            </a:r>
          </a:p>
          <a:p>
            <a:endParaRPr lang="zh-TW" altLang="en-US" dirty="0"/>
          </a:p>
        </p:txBody>
      </p:sp>
      <p:sp>
        <p:nvSpPr>
          <p:cNvPr id="2" name="文字方塊 1"/>
          <p:cNvSpPr txBox="1"/>
          <p:nvPr/>
        </p:nvSpPr>
        <p:spPr>
          <a:xfrm>
            <a:off x="1357758" y="1796528"/>
            <a:ext cx="1765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Bay 1~8 </a:t>
            </a:r>
            <a:r>
              <a:rPr lang="en-US" altLang="zh-TW" dirty="0" smtClean="0">
                <a:sym typeface="Wingdings" panose="05000000000000000000" pitchFamily="2" charset="2"/>
              </a:rPr>
              <a:t> 0xc0</a:t>
            </a:r>
          </a:p>
          <a:p>
            <a:r>
              <a:rPr lang="en-US" altLang="zh-TW" dirty="0" smtClean="0">
                <a:sym typeface="Wingdings" panose="05000000000000000000" pitchFamily="2" charset="2"/>
              </a:rPr>
              <a:t>Bay9~12  0xc2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1045247" y="2445532"/>
            <a:ext cx="7852086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B : Write Drive Control Status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  0x3c </a:t>
            </a:r>
            <a:r>
              <a:rPr lang="en-US" altLang="zh-TW" dirty="0" smtClean="0">
                <a:sym typeface="Wingdings" panose="05000000000000000000" pitchFamily="2" charset="2"/>
              </a:rPr>
              <a:t> </a:t>
            </a:r>
            <a:r>
              <a:rPr lang="en-US" altLang="zh-TW" dirty="0"/>
              <a:t>SGPIO/SHP </a:t>
            </a:r>
            <a:r>
              <a:rPr lang="en-US" altLang="zh-TW" dirty="0" smtClean="0"/>
              <a:t>Overrides </a:t>
            </a:r>
            <a:r>
              <a:rPr lang="en-US" altLang="zh-TW" dirty="0"/>
              <a:t>Register 	</a:t>
            </a:r>
          </a:p>
          <a:p>
            <a:r>
              <a:rPr lang="en-US" altLang="zh-TW" dirty="0" smtClean="0"/>
              <a:t>                      C: Bit 0~7 =Bay1~8 	1 </a:t>
            </a:r>
            <a:r>
              <a:rPr lang="en-US" altLang="zh-TW" dirty="0"/>
              <a:t>= SMBUS (BMC) </a:t>
            </a:r>
            <a:r>
              <a:rPr lang="en-US" altLang="zh-TW" dirty="0" smtClean="0"/>
              <a:t>controls </a:t>
            </a:r>
            <a:r>
              <a:rPr lang="en-US" altLang="zh-TW" dirty="0"/>
              <a:t>LED blinking. </a:t>
            </a:r>
          </a:p>
          <a:p>
            <a:r>
              <a:rPr lang="en-US" altLang="zh-TW" dirty="0" smtClean="0"/>
              <a:t>				0 </a:t>
            </a:r>
            <a:r>
              <a:rPr lang="en-US" altLang="zh-TW" dirty="0"/>
              <a:t>= SGPIO/SHP </a:t>
            </a:r>
            <a:r>
              <a:rPr lang="en-US" altLang="zh-TW" dirty="0" smtClean="0"/>
              <a:t>controls </a:t>
            </a:r>
            <a:r>
              <a:rPr lang="en-US" altLang="zh-TW" dirty="0"/>
              <a:t>LED blinking. 	</a:t>
            </a:r>
            <a:endParaRPr lang="en-US" altLang="zh-TW" dirty="0" smtClean="0"/>
          </a:p>
          <a:p>
            <a:r>
              <a:rPr lang="en-US" altLang="zh-TW" dirty="0"/>
              <a:t> </a:t>
            </a:r>
            <a:r>
              <a:rPr lang="en-US" altLang="zh-TW" dirty="0" smtClean="0"/>
              <a:t>     0x42 </a:t>
            </a:r>
            <a:r>
              <a:rPr lang="en-US" altLang="zh-TW" dirty="0" smtClean="0">
                <a:sym typeface="Wingdings" panose="05000000000000000000" pitchFamily="2" charset="2"/>
              </a:rPr>
              <a:t></a:t>
            </a:r>
            <a:r>
              <a:rPr lang="en-US" altLang="zh-TW" dirty="0"/>
              <a:t> Locate Bitmask 	</a:t>
            </a:r>
          </a:p>
          <a:p>
            <a:r>
              <a:rPr lang="en-US" altLang="zh-TW" dirty="0" smtClean="0"/>
              <a:t>      0x44 </a:t>
            </a:r>
            <a:r>
              <a:rPr lang="en-US" altLang="zh-TW" dirty="0" smtClean="0">
                <a:sym typeface="Wingdings" panose="05000000000000000000" pitchFamily="2" charset="2"/>
              </a:rPr>
              <a:t> </a:t>
            </a:r>
            <a:r>
              <a:rPr lang="en-US" altLang="zh-TW" dirty="0"/>
              <a:t>Fail Bitmask 	</a:t>
            </a:r>
          </a:p>
          <a:p>
            <a:r>
              <a:rPr lang="en-US" altLang="zh-TW" dirty="0" smtClean="0"/>
              <a:t>      0x46 </a:t>
            </a:r>
            <a:r>
              <a:rPr lang="en-US" altLang="zh-TW" dirty="0" smtClean="0">
                <a:sym typeface="Wingdings" panose="05000000000000000000" pitchFamily="2" charset="2"/>
              </a:rPr>
              <a:t> </a:t>
            </a:r>
            <a:r>
              <a:rPr lang="en-US" altLang="zh-TW" dirty="0"/>
              <a:t>Rebuild </a:t>
            </a:r>
            <a:r>
              <a:rPr lang="en-US" altLang="zh-TW" dirty="0" smtClean="0"/>
              <a:t>Bitmask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C : Bit 0~7 – Drive 0~7 </a:t>
            </a:r>
          </a:p>
          <a:p>
            <a:r>
              <a:rPr lang="en-US" altLang="zh-TW" dirty="0" smtClean="0"/>
              <a:t>       0:off ; 1=on</a:t>
            </a:r>
            <a:r>
              <a:rPr lang="en-US" altLang="zh-TW" dirty="0"/>
              <a:t>	</a:t>
            </a:r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414779" y="172665"/>
            <a:ext cx="2398413" cy="523220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LED </a:t>
            </a:r>
            <a:r>
              <a:rPr lang="en-US" altLang="zh-TW" sz="2800" dirty="0" smtClean="0"/>
              <a:t>Command</a:t>
            </a:r>
            <a:r>
              <a:rPr lang="zh-TW" altLang="en-US" sz="2800" dirty="0" smtClean="0"/>
              <a:t> </a:t>
            </a:r>
            <a:endParaRPr lang="zh-TW" altLang="en-US" sz="28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7840465" y="1031729"/>
            <a:ext cx="1327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Only for </a:t>
            </a:r>
            <a:r>
              <a:rPr lang="en-US" altLang="zh-TW" dirty="0" smtClean="0">
                <a:solidFill>
                  <a:srgbClr val="FF0000"/>
                </a:solidFill>
              </a:rPr>
              <a:t>local usage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416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620202" y="516835"/>
            <a:ext cx="5447069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00B0F0"/>
                </a:solidFill>
              </a:rPr>
              <a:t># Disable BMC Sensor Scan</a:t>
            </a:r>
          </a:p>
          <a:p>
            <a:r>
              <a:rPr lang="en-US" altLang="zh-TW" dirty="0" err="1" smtClean="0"/>
              <a:t>ipmitool</a:t>
            </a:r>
            <a:r>
              <a:rPr lang="en-US" altLang="zh-TW" dirty="0" smtClean="0"/>
              <a:t> -I </a:t>
            </a:r>
            <a:r>
              <a:rPr lang="en-US" altLang="zh-TW" dirty="0" err="1" smtClean="0"/>
              <a:t>ms</a:t>
            </a:r>
            <a:r>
              <a:rPr lang="en-US" altLang="zh-TW" dirty="0" smtClean="0"/>
              <a:t> raw 0x30 0x02 0x00</a:t>
            </a:r>
          </a:p>
          <a:p>
            <a:r>
              <a:rPr lang="en-US" altLang="zh-TW" dirty="0" smtClean="0">
                <a:solidFill>
                  <a:srgbClr val="00B0F0"/>
                </a:solidFill>
              </a:rPr>
              <a:t># Setting BMC GPIOX6 to Low</a:t>
            </a:r>
            <a:endParaRPr lang="en-US" altLang="zh-TW" dirty="0">
              <a:solidFill>
                <a:srgbClr val="00B0F0"/>
              </a:solidFill>
            </a:endParaRPr>
          </a:p>
          <a:p>
            <a:r>
              <a:rPr lang="en-US" altLang="zh-TW" dirty="0" err="1"/>
              <a:t>i</a:t>
            </a:r>
            <a:r>
              <a:rPr lang="en-US" altLang="zh-TW" dirty="0" err="1" smtClean="0"/>
              <a:t>pmitool</a:t>
            </a:r>
            <a:r>
              <a:rPr lang="en-US" altLang="zh-TW" dirty="0" smtClean="0"/>
              <a:t> -I </a:t>
            </a:r>
            <a:r>
              <a:rPr lang="en-US" altLang="zh-TW" dirty="0" err="1" smtClean="0"/>
              <a:t>ms</a:t>
            </a:r>
            <a:r>
              <a:rPr lang="en-US" altLang="zh-TW" dirty="0" smtClean="0"/>
              <a:t> raw 0x30 0x23 0xbe 0x01 0x00</a:t>
            </a:r>
          </a:p>
          <a:p>
            <a:endParaRPr lang="en-US" altLang="zh-TW" dirty="0"/>
          </a:p>
          <a:p>
            <a:r>
              <a:rPr lang="en-US" altLang="zh-TW" dirty="0" smtClean="0"/>
              <a:t># Switch 9546-E2 switch to channel 3</a:t>
            </a:r>
          </a:p>
          <a:p>
            <a:r>
              <a:rPr lang="en-US" altLang="zh-TW" dirty="0" err="1" smtClean="0"/>
              <a:t>ipmitool</a:t>
            </a:r>
            <a:r>
              <a:rPr lang="en-US" altLang="zh-TW" dirty="0" smtClean="0"/>
              <a:t> - I </a:t>
            </a:r>
            <a:r>
              <a:rPr lang="en-US" altLang="zh-TW" dirty="0" err="1" smtClean="0"/>
              <a:t>ms</a:t>
            </a:r>
            <a:r>
              <a:rPr lang="en-US" altLang="zh-TW" dirty="0" smtClean="0"/>
              <a:t> raw 0x06 0x52 0x03 0xe2 0x00 0x08 </a:t>
            </a:r>
            <a:r>
              <a:rPr lang="en-US" altLang="zh-TW" dirty="0" err="1" smtClean="0"/>
              <a:t>0x08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# Enable BMC Sensor Scan</a:t>
            </a:r>
          </a:p>
          <a:p>
            <a:r>
              <a:rPr lang="en-US" altLang="zh-TW" dirty="0" err="1" smtClean="0"/>
              <a:t>ipmitool</a:t>
            </a:r>
            <a:r>
              <a:rPr lang="en-US" altLang="zh-TW" dirty="0" smtClean="0"/>
              <a:t> -I </a:t>
            </a:r>
            <a:r>
              <a:rPr lang="en-US" altLang="zh-TW" dirty="0" err="1" smtClean="0"/>
              <a:t>ms</a:t>
            </a:r>
            <a:r>
              <a:rPr lang="en-US" altLang="zh-TW" dirty="0" smtClean="0"/>
              <a:t> raw 0x30 0x02 0x01</a:t>
            </a:r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638768" y="2684917"/>
            <a:ext cx="4874150" cy="2814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LED Command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42622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8624" y="203146"/>
            <a:ext cx="8410575" cy="1543050"/>
          </a:xfrm>
          <a:prstGeom prst="rect">
            <a:avLst/>
          </a:prstGeom>
        </p:spPr>
      </p:pic>
      <p:sp>
        <p:nvSpPr>
          <p:cNvPr id="11" name="文字方塊 10"/>
          <p:cNvSpPr txBox="1"/>
          <p:nvPr/>
        </p:nvSpPr>
        <p:spPr>
          <a:xfrm>
            <a:off x="564542" y="270344"/>
            <a:ext cx="877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Bay 1-8</a:t>
            </a:r>
            <a:endParaRPr lang="zh-TW" altLang="en-US" dirty="0"/>
          </a:p>
        </p:txBody>
      </p:sp>
      <p:sp>
        <p:nvSpPr>
          <p:cNvPr id="12" name="圓角矩形 11"/>
          <p:cNvSpPr/>
          <p:nvPr/>
        </p:nvSpPr>
        <p:spPr>
          <a:xfrm>
            <a:off x="2523761" y="203146"/>
            <a:ext cx="2512612" cy="1453349"/>
          </a:xfrm>
          <a:prstGeom prst="roundRect">
            <a:avLst/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3" name="群組 12"/>
          <p:cNvGrpSpPr/>
          <p:nvPr/>
        </p:nvGrpSpPr>
        <p:grpSpPr>
          <a:xfrm>
            <a:off x="1808817" y="1948279"/>
            <a:ext cx="5307863" cy="707655"/>
            <a:chOff x="1211385" y="765282"/>
            <a:chExt cx="5307863" cy="707655"/>
          </a:xfrm>
        </p:grpSpPr>
        <p:sp>
          <p:nvSpPr>
            <p:cNvPr id="14" name="文字方塊 13"/>
            <p:cNvSpPr txBox="1"/>
            <p:nvPr/>
          </p:nvSpPr>
          <p:spPr>
            <a:xfrm>
              <a:off x="1211385" y="765282"/>
              <a:ext cx="5307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err="1" smtClean="0"/>
                <a:t>ipmitool</a:t>
              </a:r>
              <a:r>
                <a:rPr lang="en-US" altLang="zh-TW" dirty="0" smtClean="0"/>
                <a:t> –I </a:t>
              </a:r>
              <a:r>
                <a:rPr lang="en-US" altLang="zh-TW" dirty="0" err="1" smtClean="0"/>
                <a:t>ms</a:t>
              </a:r>
              <a:r>
                <a:rPr lang="en-US" altLang="zh-TW" dirty="0" smtClean="0"/>
                <a:t> raw 0x06 0x52 0x03 0xc0 0x00 0x3c 0xff</a:t>
              </a:r>
              <a:endParaRPr lang="zh-TW" altLang="en-US" dirty="0"/>
            </a:p>
          </p:txBody>
        </p:sp>
        <p:cxnSp>
          <p:nvCxnSpPr>
            <p:cNvPr id="15" name="直線接點 14"/>
            <p:cNvCxnSpPr/>
            <p:nvPr/>
          </p:nvCxnSpPr>
          <p:spPr>
            <a:xfrm flipV="1">
              <a:off x="4618028" y="1103605"/>
              <a:ext cx="387109" cy="424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5542141" y="1104029"/>
              <a:ext cx="377396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>
              <a:off x="6070765" y="1104029"/>
              <a:ext cx="330035" cy="0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文字方塊 17"/>
            <p:cNvSpPr txBox="1"/>
            <p:nvPr/>
          </p:nvSpPr>
          <p:spPr>
            <a:xfrm>
              <a:off x="4652724" y="1103605"/>
              <a:ext cx="3241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>
                  <a:solidFill>
                    <a:srgbClr val="0070C0"/>
                  </a:solidFill>
                </a:rPr>
                <a:t>A</a:t>
              </a:r>
              <a:endParaRPr lang="zh-TW" alt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5568775" y="1096062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>
                  <a:solidFill>
                    <a:srgbClr val="FF0000"/>
                  </a:solidFill>
                </a:rPr>
                <a:t>B</a:t>
              </a:r>
              <a:endParaRPr lang="zh-TW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6070765" y="1084721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>
                  <a:solidFill>
                    <a:srgbClr val="00B050"/>
                  </a:solidFill>
                </a:rPr>
                <a:t>C</a:t>
              </a:r>
              <a:endParaRPr lang="zh-TW" altLang="en-US" b="1" dirty="0">
                <a:solidFill>
                  <a:srgbClr val="00B050"/>
                </a:solidFill>
              </a:endParaRPr>
            </a:p>
          </p:txBody>
        </p:sp>
      </p:grpSp>
      <p:sp>
        <p:nvSpPr>
          <p:cNvPr id="21" name="文字方塊 20"/>
          <p:cNvSpPr txBox="1"/>
          <p:nvPr/>
        </p:nvSpPr>
        <p:spPr>
          <a:xfrm>
            <a:off x="1808817" y="2515677"/>
            <a:ext cx="28926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 : BP MG9098 slave address</a:t>
            </a:r>
          </a:p>
          <a:p>
            <a:r>
              <a:rPr lang="en-US" altLang="zh-TW" dirty="0"/>
              <a:t>	</a:t>
            </a:r>
          </a:p>
          <a:p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2121328" y="2792676"/>
            <a:ext cx="1701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Bay 1~8 </a:t>
            </a:r>
            <a:r>
              <a:rPr lang="en-US" altLang="zh-TW" dirty="0" smtClean="0">
                <a:sym typeface="Wingdings" panose="05000000000000000000" pitchFamily="2" charset="2"/>
              </a:rPr>
              <a:t> 0xc0</a:t>
            </a:r>
          </a:p>
        </p:txBody>
      </p:sp>
      <p:sp>
        <p:nvSpPr>
          <p:cNvPr id="23" name="矩形 22"/>
          <p:cNvSpPr/>
          <p:nvPr/>
        </p:nvSpPr>
        <p:spPr>
          <a:xfrm>
            <a:off x="1808817" y="3243717"/>
            <a:ext cx="7852086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B : Write Drive Control Status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  0x3c </a:t>
            </a:r>
            <a:r>
              <a:rPr lang="en-US" altLang="zh-TW" dirty="0" smtClean="0">
                <a:sym typeface="Wingdings" panose="05000000000000000000" pitchFamily="2" charset="2"/>
              </a:rPr>
              <a:t> </a:t>
            </a:r>
            <a:r>
              <a:rPr lang="en-US" altLang="zh-TW" dirty="0"/>
              <a:t>SGPIO/SHP Override Register 	</a:t>
            </a:r>
          </a:p>
          <a:p>
            <a:r>
              <a:rPr lang="en-US" altLang="zh-TW" dirty="0" smtClean="0"/>
              <a:t>                      C: Bit 0~7 =Bay1~8 	1 </a:t>
            </a:r>
            <a:r>
              <a:rPr lang="en-US" altLang="zh-TW" dirty="0"/>
              <a:t>= SMBUS (BMC) </a:t>
            </a:r>
            <a:r>
              <a:rPr lang="en-US" altLang="zh-TW" dirty="0" smtClean="0"/>
              <a:t>controls </a:t>
            </a:r>
            <a:r>
              <a:rPr lang="en-US" altLang="zh-TW" dirty="0"/>
              <a:t>LED blinking. </a:t>
            </a:r>
          </a:p>
          <a:p>
            <a:r>
              <a:rPr lang="en-US" altLang="zh-TW" dirty="0" smtClean="0"/>
              <a:t>				0 </a:t>
            </a:r>
            <a:r>
              <a:rPr lang="en-US" altLang="zh-TW" dirty="0"/>
              <a:t>= SGPIO/SHP </a:t>
            </a:r>
            <a:r>
              <a:rPr lang="en-US" altLang="zh-TW" dirty="0" smtClean="0"/>
              <a:t>control </a:t>
            </a:r>
            <a:r>
              <a:rPr lang="en-US" altLang="zh-TW" dirty="0"/>
              <a:t>LED blinking. 	</a:t>
            </a:r>
            <a:endParaRPr lang="en-US" altLang="zh-TW" dirty="0" smtClean="0"/>
          </a:p>
          <a:p>
            <a:r>
              <a:rPr lang="en-US" altLang="zh-TW" dirty="0"/>
              <a:t> </a:t>
            </a:r>
            <a:r>
              <a:rPr lang="en-US" altLang="zh-TW" dirty="0" smtClean="0"/>
              <a:t>     0x42 </a:t>
            </a:r>
            <a:r>
              <a:rPr lang="en-US" altLang="zh-TW" dirty="0" smtClean="0">
                <a:sym typeface="Wingdings" panose="05000000000000000000" pitchFamily="2" charset="2"/>
              </a:rPr>
              <a:t></a:t>
            </a:r>
            <a:r>
              <a:rPr lang="en-US" altLang="zh-TW" dirty="0"/>
              <a:t> Locate Bitmask 	</a:t>
            </a:r>
          </a:p>
          <a:p>
            <a:r>
              <a:rPr lang="en-US" altLang="zh-TW" dirty="0" smtClean="0"/>
              <a:t>      0x44 </a:t>
            </a:r>
            <a:r>
              <a:rPr lang="en-US" altLang="zh-TW" dirty="0" smtClean="0">
                <a:sym typeface="Wingdings" panose="05000000000000000000" pitchFamily="2" charset="2"/>
              </a:rPr>
              <a:t> </a:t>
            </a:r>
            <a:r>
              <a:rPr lang="en-US" altLang="zh-TW" dirty="0"/>
              <a:t>Fail Bitmask 	</a:t>
            </a:r>
          </a:p>
          <a:p>
            <a:r>
              <a:rPr lang="en-US" altLang="zh-TW" dirty="0" smtClean="0"/>
              <a:t>      0x46 </a:t>
            </a:r>
            <a:r>
              <a:rPr lang="en-US" altLang="zh-TW" dirty="0" smtClean="0">
                <a:sym typeface="Wingdings" panose="05000000000000000000" pitchFamily="2" charset="2"/>
              </a:rPr>
              <a:t> </a:t>
            </a:r>
            <a:r>
              <a:rPr lang="en-US" altLang="zh-TW" dirty="0"/>
              <a:t>Rebuild </a:t>
            </a:r>
            <a:r>
              <a:rPr lang="en-US" altLang="zh-TW" dirty="0" smtClean="0"/>
              <a:t>Bitmask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C : Bit 0~7 – Drive 0~7 </a:t>
            </a:r>
          </a:p>
          <a:p>
            <a:r>
              <a:rPr lang="en-US" altLang="zh-TW" dirty="0" smtClean="0"/>
              <a:t>       0:off ; 1=on</a:t>
            </a:r>
            <a:r>
              <a:rPr lang="en-US" altLang="zh-TW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25055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8624" y="203146"/>
            <a:ext cx="8410575" cy="1543050"/>
          </a:xfrm>
          <a:prstGeom prst="rect">
            <a:avLst/>
          </a:prstGeom>
        </p:spPr>
      </p:pic>
      <p:sp>
        <p:nvSpPr>
          <p:cNvPr id="11" name="文字方塊 10"/>
          <p:cNvSpPr txBox="1"/>
          <p:nvPr/>
        </p:nvSpPr>
        <p:spPr>
          <a:xfrm>
            <a:off x="564542" y="270344"/>
            <a:ext cx="994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Bay 9-12</a:t>
            </a:r>
            <a:endParaRPr lang="zh-TW" altLang="en-US" dirty="0"/>
          </a:p>
        </p:txBody>
      </p:sp>
      <p:sp>
        <p:nvSpPr>
          <p:cNvPr id="12" name="圓角矩形 11"/>
          <p:cNvSpPr/>
          <p:nvPr/>
        </p:nvSpPr>
        <p:spPr>
          <a:xfrm>
            <a:off x="4961099" y="257397"/>
            <a:ext cx="1282939" cy="1453349"/>
          </a:xfrm>
          <a:prstGeom prst="roundRect">
            <a:avLst/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3" name="群組 12"/>
          <p:cNvGrpSpPr/>
          <p:nvPr/>
        </p:nvGrpSpPr>
        <p:grpSpPr>
          <a:xfrm>
            <a:off x="1808817" y="1948279"/>
            <a:ext cx="5307863" cy="707655"/>
            <a:chOff x="1211385" y="765282"/>
            <a:chExt cx="5307863" cy="707655"/>
          </a:xfrm>
        </p:grpSpPr>
        <p:sp>
          <p:nvSpPr>
            <p:cNvPr id="14" name="文字方塊 13"/>
            <p:cNvSpPr txBox="1"/>
            <p:nvPr/>
          </p:nvSpPr>
          <p:spPr>
            <a:xfrm>
              <a:off x="1211385" y="765282"/>
              <a:ext cx="5307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err="1" smtClean="0"/>
                <a:t>ipmitool</a:t>
              </a:r>
              <a:r>
                <a:rPr lang="en-US" altLang="zh-TW" dirty="0" smtClean="0"/>
                <a:t> –I </a:t>
              </a:r>
              <a:r>
                <a:rPr lang="en-US" altLang="zh-TW" dirty="0" err="1" smtClean="0"/>
                <a:t>ms</a:t>
              </a:r>
              <a:r>
                <a:rPr lang="en-US" altLang="zh-TW" dirty="0" smtClean="0"/>
                <a:t> raw 0x06 0x52 0x03 0xc0 0x00 0x3c 0xff</a:t>
              </a:r>
              <a:endParaRPr lang="zh-TW" altLang="en-US" dirty="0"/>
            </a:p>
          </p:txBody>
        </p:sp>
        <p:cxnSp>
          <p:nvCxnSpPr>
            <p:cNvPr id="15" name="直線接點 14"/>
            <p:cNvCxnSpPr/>
            <p:nvPr/>
          </p:nvCxnSpPr>
          <p:spPr>
            <a:xfrm flipV="1">
              <a:off x="4618028" y="1103605"/>
              <a:ext cx="387109" cy="424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5542141" y="1104029"/>
              <a:ext cx="377396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>
              <a:off x="6070765" y="1104029"/>
              <a:ext cx="330035" cy="0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文字方塊 17"/>
            <p:cNvSpPr txBox="1"/>
            <p:nvPr/>
          </p:nvSpPr>
          <p:spPr>
            <a:xfrm>
              <a:off x="4652724" y="1103605"/>
              <a:ext cx="3241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>
                  <a:solidFill>
                    <a:srgbClr val="0070C0"/>
                  </a:solidFill>
                </a:rPr>
                <a:t>A</a:t>
              </a:r>
              <a:endParaRPr lang="zh-TW" alt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5568775" y="1096062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>
                  <a:solidFill>
                    <a:srgbClr val="FF0000"/>
                  </a:solidFill>
                </a:rPr>
                <a:t>B</a:t>
              </a:r>
              <a:endParaRPr lang="zh-TW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6070765" y="1084721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>
                  <a:solidFill>
                    <a:srgbClr val="00B050"/>
                  </a:solidFill>
                </a:rPr>
                <a:t>C</a:t>
              </a:r>
              <a:endParaRPr lang="zh-TW" altLang="en-US" b="1" dirty="0">
                <a:solidFill>
                  <a:srgbClr val="00B050"/>
                </a:solidFill>
              </a:endParaRPr>
            </a:p>
          </p:txBody>
        </p:sp>
      </p:grpSp>
      <p:sp>
        <p:nvSpPr>
          <p:cNvPr id="21" name="文字方塊 20"/>
          <p:cNvSpPr txBox="1"/>
          <p:nvPr/>
        </p:nvSpPr>
        <p:spPr>
          <a:xfrm>
            <a:off x="1808817" y="2515677"/>
            <a:ext cx="28926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 : BP MG9098 slave address</a:t>
            </a:r>
          </a:p>
          <a:p>
            <a:r>
              <a:rPr lang="en-US" altLang="zh-TW" dirty="0"/>
              <a:t>	</a:t>
            </a:r>
          </a:p>
          <a:p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2121328" y="2792676"/>
            <a:ext cx="3053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Bay 9~12 &amp; Bay 21~24 </a:t>
            </a:r>
            <a:r>
              <a:rPr lang="en-US" altLang="zh-TW" dirty="0" smtClean="0">
                <a:sym typeface="Wingdings" panose="05000000000000000000" pitchFamily="2" charset="2"/>
              </a:rPr>
              <a:t> 0xc2</a:t>
            </a:r>
          </a:p>
        </p:txBody>
      </p:sp>
      <p:sp>
        <p:nvSpPr>
          <p:cNvPr id="23" name="矩形 22"/>
          <p:cNvSpPr/>
          <p:nvPr/>
        </p:nvSpPr>
        <p:spPr>
          <a:xfrm>
            <a:off x="1808817" y="3243717"/>
            <a:ext cx="5012911" cy="31393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B : Write Drive Control Status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  0x3c </a:t>
            </a:r>
            <a:r>
              <a:rPr lang="en-US" altLang="zh-TW" dirty="0" smtClean="0">
                <a:sym typeface="Wingdings" panose="05000000000000000000" pitchFamily="2" charset="2"/>
              </a:rPr>
              <a:t> </a:t>
            </a:r>
            <a:r>
              <a:rPr lang="en-US" altLang="zh-TW" dirty="0"/>
              <a:t>SGPIO/SHP </a:t>
            </a:r>
            <a:r>
              <a:rPr lang="en-US" altLang="zh-TW" dirty="0" smtClean="0"/>
              <a:t>Overrides </a:t>
            </a:r>
            <a:r>
              <a:rPr lang="en-US" altLang="zh-TW" dirty="0"/>
              <a:t>Register 	</a:t>
            </a:r>
          </a:p>
          <a:p>
            <a:r>
              <a:rPr lang="en-US" altLang="zh-TW" dirty="0" smtClean="0"/>
              <a:t>                 C: Bit 0~3 =Bay9~12 	 </a:t>
            </a:r>
            <a:r>
              <a:rPr lang="en-US" altLang="zh-TW" dirty="0"/>
              <a:t>	 </a:t>
            </a:r>
            <a:r>
              <a:rPr lang="en-US" altLang="zh-TW" dirty="0" smtClean="0"/>
              <a:t>   </a:t>
            </a:r>
          </a:p>
          <a:p>
            <a:r>
              <a:rPr lang="en-US" altLang="zh-TW" dirty="0"/>
              <a:t>	</a:t>
            </a:r>
            <a:r>
              <a:rPr lang="en-US" altLang="zh-TW" dirty="0" smtClean="0"/>
              <a:t>C: Bit 4~7 =Bay21~24</a:t>
            </a:r>
            <a:endParaRPr lang="en-US" altLang="zh-TW" dirty="0"/>
          </a:p>
          <a:p>
            <a:r>
              <a:rPr lang="en-US" altLang="zh-TW" dirty="0" smtClean="0"/>
              <a:t>				 </a:t>
            </a:r>
            <a:r>
              <a:rPr lang="en-US" altLang="zh-TW" dirty="0"/>
              <a:t>	</a:t>
            </a:r>
            <a:endParaRPr lang="en-US" altLang="zh-TW" dirty="0" smtClean="0"/>
          </a:p>
          <a:p>
            <a:r>
              <a:rPr lang="en-US" altLang="zh-TW" dirty="0"/>
              <a:t> </a:t>
            </a:r>
            <a:r>
              <a:rPr lang="en-US" altLang="zh-TW" dirty="0" smtClean="0"/>
              <a:t>     0x42 </a:t>
            </a:r>
            <a:r>
              <a:rPr lang="en-US" altLang="zh-TW" dirty="0" smtClean="0">
                <a:sym typeface="Wingdings" panose="05000000000000000000" pitchFamily="2" charset="2"/>
              </a:rPr>
              <a:t></a:t>
            </a:r>
            <a:r>
              <a:rPr lang="en-US" altLang="zh-TW" dirty="0"/>
              <a:t> Locate Bitmask 	</a:t>
            </a:r>
          </a:p>
          <a:p>
            <a:r>
              <a:rPr lang="en-US" altLang="zh-TW" dirty="0" smtClean="0"/>
              <a:t>      0x44 </a:t>
            </a:r>
            <a:r>
              <a:rPr lang="en-US" altLang="zh-TW" dirty="0" smtClean="0">
                <a:sym typeface="Wingdings" panose="05000000000000000000" pitchFamily="2" charset="2"/>
              </a:rPr>
              <a:t> </a:t>
            </a:r>
            <a:r>
              <a:rPr lang="en-US" altLang="zh-TW" dirty="0"/>
              <a:t>Fail Bitmask 	</a:t>
            </a:r>
          </a:p>
          <a:p>
            <a:r>
              <a:rPr lang="en-US" altLang="zh-TW" dirty="0" smtClean="0"/>
              <a:t>      0x46 </a:t>
            </a:r>
            <a:r>
              <a:rPr lang="en-US" altLang="zh-TW" dirty="0" smtClean="0">
                <a:sym typeface="Wingdings" panose="05000000000000000000" pitchFamily="2" charset="2"/>
              </a:rPr>
              <a:t> </a:t>
            </a:r>
            <a:r>
              <a:rPr lang="en-US" altLang="zh-TW" dirty="0"/>
              <a:t>Rebuild </a:t>
            </a:r>
            <a:r>
              <a:rPr lang="en-US" altLang="zh-TW" dirty="0" smtClean="0"/>
              <a:t>Bitmask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C : Bit 0~7 – Drive 0~7 </a:t>
            </a:r>
          </a:p>
          <a:p>
            <a:r>
              <a:rPr lang="en-US" altLang="zh-TW" dirty="0" smtClean="0"/>
              <a:t>       0:off ; 1=on</a:t>
            </a:r>
            <a:r>
              <a:rPr lang="en-US" altLang="zh-TW" dirty="0"/>
              <a:t>	</a:t>
            </a:r>
            <a:endParaRPr lang="zh-TW" altLang="en-US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564542" y="639676"/>
            <a:ext cx="1111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Bay 21-24</a:t>
            </a:r>
            <a:endParaRPr lang="zh-TW" altLang="en-US" dirty="0"/>
          </a:p>
        </p:txBody>
      </p:sp>
      <p:sp>
        <p:nvSpPr>
          <p:cNvPr id="25" name="圓角矩形 24"/>
          <p:cNvSpPr/>
          <p:nvPr/>
        </p:nvSpPr>
        <p:spPr>
          <a:xfrm>
            <a:off x="8616776" y="247996"/>
            <a:ext cx="1282939" cy="1453349"/>
          </a:xfrm>
          <a:prstGeom prst="roundRect">
            <a:avLst/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文字方塊 1"/>
          <p:cNvSpPr txBox="1"/>
          <p:nvPr/>
        </p:nvSpPr>
        <p:spPr>
          <a:xfrm>
            <a:off x="5863472" y="3840989"/>
            <a:ext cx="39215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00B0F0"/>
                </a:solidFill>
              </a:rPr>
              <a:t>1 = SMBUS (BMC) </a:t>
            </a:r>
            <a:r>
              <a:rPr lang="en-US" altLang="zh-TW" dirty="0" smtClean="0">
                <a:solidFill>
                  <a:srgbClr val="00B0F0"/>
                </a:solidFill>
              </a:rPr>
              <a:t>controls LED </a:t>
            </a:r>
            <a:r>
              <a:rPr lang="en-US" altLang="zh-TW" dirty="0" smtClean="0">
                <a:solidFill>
                  <a:srgbClr val="00B0F0"/>
                </a:solidFill>
              </a:rPr>
              <a:t>blinking. </a:t>
            </a:r>
          </a:p>
          <a:p>
            <a:r>
              <a:rPr lang="en-US" altLang="zh-TW" dirty="0" smtClean="0">
                <a:solidFill>
                  <a:srgbClr val="00B0F0"/>
                </a:solidFill>
              </a:rPr>
              <a:t>0 = SGPIO/SHP </a:t>
            </a:r>
            <a:r>
              <a:rPr lang="en-US" altLang="zh-TW" dirty="0" smtClean="0">
                <a:solidFill>
                  <a:srgbClr val="00B0F0"/>
                </a:solidFill>
              </a:rPr>
              <a:t>controls </a:t>
            </a:r>
            <a:r>
              <a:rPr lang="en-US" altLang="zh-TW" dirty="0" smtClean="0">
                <a:solidFill>
                  <a:srgbClr val="00B0F0"/>
                </a:solidFill>
              </a:rPr>
              <a:t>LED blinking.</a:t>
            </a:r>
            <a:endParaRPr lang="zh-TW" alt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791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8624" y="203146"/>
            <a:ext cx="8410575" cy="1543050"/>
          </a:xfrm>
          <a:prstGeom prst="rect">
            <a:avLst/>
          </a:prstGeom>
        </p:spPr>
      </p:pic>
      <p:sp>
        <p:nvSpPr>
          <p:cNvPr id="11" name="文字方塊 10"/>
          <p:cNvSpPr txBox="1"/>
          <p:nvPr/>
        </p:nvSpPr>
        <p:spPr>
          <a:xfrm>
            <a:off x="564542" y="270344"/>
            <a:ext cx="1111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Bay 13-20</a:t>
            </a:r>
            <a:endParaRPr lang="zh-TW" altLang="en-US" dirty="0"/>
          </a:p>
        </p:txBody>
      </p:sp>
      <p:sp>
        <p:nvSpPr>
          <p:cNvPr id="12" name="圓角矩形 11"/>
          <p:cNvSpPr/>
          <p:nvPr/>
        </p:nvSpPr>
        <p:spPr>
          <a:xfrm>
            <a:off x="6191744" y="263220"/>
            <a:ext cx="2425032" cy="1453349"/>
          </a:xfrm>
          <a:prstGeom prst="roundRect">
            <a:avLst/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3" name="群組 12"/>
          <p:cNvGrpSpPr/>
          <p:nvPr/>
        </p:nvGrpSpPr>
        <p:grpSpPr>
          <a:xfrm>
            <a:off x="1808817" y="1948279"/>
            <a:ext cx="5307863" cy="707655"/>
            <a:chOff x="1211385" y="765282"/>
            <a:chExt cx="5307863" cy="707655"/>
          </a:xfrm>
        </p:grpSpPr>
        <p:sp>
          <p:nvSpPr>
            <p:cNvPr id="14" name="文字方塊 13"/>
            <p:cNvSpPr txBox="1"/>
            <p:nvPr/>
          </p:nvSpPr>
          <p:spPr>
            <a:xfrm>
              <a:off x="1211385" y="765282"/>
              <a:ext cx="5307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err="1" smtClean="0"/>
                <a:t>ipmitool</a:t>
              </a:r>
              <a:r>
                <a:rPr lang="en-US" altLang="zh-TW" dirty="0" smtClean="0"/>
                <a:t> –I </a:t>
              </a:r>
              <a:r>
                <a:rPr lang="en-US" altLang="zh-TW" dirty="0" err="1" smtClean="0"/>
                <a:t>ms</a:t>
              </a:r>
              <a:r>
                <a:rPr lang="en-US" altLang="zh-TW" dirty="0" smtClean="0"/>
                <a:t> raw 0x06 0x52 0x03 0xc0 0x00 0x3c 0xff</a:t>
              </a:r>
              <a:endParaRPr lang="zh-TW" altLang="en-US" dirty="0"/>
            </a:p>
          </p:txBody>
        </p:sp>
        <p:cxnSp>
          <p:nvCxnSpPr>
            <p:cNvPr id="15" name="直線接點 14"/>
            <p:cNvCxnSpPr/>
            <p:nvPr/>
          </p:nvCxnSpPr>
          <p:spPr>
            <a:xfrm flipV="1">
              <a:off x="4618028" y="1103605"/>
              <a:ext cx="387109" cy="424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5542141" y="1104029"/>
              <a:ext cx="377396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>
              <a:off x="6070765" y="1104029"/>
              <a:ext cx="330035" cy="0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文字方塊 17"/>
            <p:cNvSpPr txBox="1"/>
            <p:nvPr/>
          </p:nvSpPr>
          <p:spPr>
            <a:xfrm>
              <a:off x="4652724" y="1103605"/>
              <a:ext cx="3241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>
                  <a:solidFill>
                    <a:srgbClr val="0070C0"/>
                  </a:solidFill>
                </a:rPr>
                <a:t>A</a:t>
              </a:r>
              <a:endParaRPr lang="zh-TW" alt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5568775" y="1096062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>
                  <a:solidFill>
                    <a:srgbClr val="FF0000"/>
                  </a:solidFill>
                </a:rPr>
                <a:t>B</a:t>
              </a:r>
              <a:endParaRPr lang="zh-TW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6070765" y="1084721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>
                  <a:solidFill>
                    <a:srgbClr val="00B050"/>
                  </a:solidFill>
                </a:rPr>
                <a:t>C</a:t>
              </a:r>
              <a:endParaRPr lang="zh-TW" altLang="en-US" b="1" dirty="0">
                <a:solidFill>
                  <a:srgbClr val="00B050"/>
                </a:solidFill>
              </a:endParaRPr>
            </a:p>
          </p:txBody>
        </p:sp>
      </p:grpSp>
      <p:sp>
        <p:nvSpPr>
          <p:cNvPr id="21" name="文字方塊 20"/>
          <p:cNvSpPr txBox="1"/>
          <p:nvPr/>
        </p:nvSpPr>
        <p:spPr>
          <a:xfrm>
            <a:off x="1808817" y="2515677"/>
            <a:ext cx="28926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 : BP MG9098 slave address</a:t>
            </a:r>
          </a:p>
          <a:p>
            <a:r>
              <a:rPr lang="en-US" altLang="zh-TW" dirty="0"/>
              <a:t>	</a:t>
            </a:r>
          </a:p>
          <a:p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2121328" y="2792676"/>
            <a:ext cx="1935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Bay 13~20 </a:t>
            </a:r>
            <a:r>
              <a:rPr lang="en-US" altLang="zh-TW" dirty="0" smtClean="0">
                <a:sym typeface="Wingdings" panose="05000000000000000000" pitchFamily="2" charset="2"/>
              </a:rPr>
              <a:t> 0xc4</a:t>
            </a:r>
          </a:p>
        </p:txBody>
      </p:sp>
      <p:sp>
        <p:nvSpPr>
          <p:cNvPr id="23" name="矩形 22"/>
          <p:cNvSpPr/>
          <p:nvPr/>
        </p:nvSpPr>
        <p:spPr>
          <a:xfrm>
            <a:off x="1808817" y="3243717"/>
            <a:ext cx="5012911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B : Write Drive Control Status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  0x3c </a:t>
            </a:r>
            <a:r>
              <a:rPr lang="en-US" altLang="zh-TW" dirty="0" smtClean="0">
                <a:sym typeface="Wingdings" panose="05000000000000000000" pitchFamily="2" charset="2"/>
              </a:rPr>
              <a:t> </a:t>
            </a:r>
            <a:r>
              <a:rPr lang="en-US" altLang="zh-TW" dirty="0"/>
              <a:t>SGPIO/SHP </a:t>
            </a:r>
            <a:r>
              <a:rPr lang="en-US" altLang="zh-TW" dirty="0" smtClean="0"/>
              <a:t>Overrides </a:t>
            </a:r>
            <a:r>
              <a:rPr lang="en-US" altLang="zh-TW" dirty="0"/>
              <a:t>Register 	</a:t>
            </a:r>
          </a:p>
          <a:p>
            <a:r>
              <a:rPr lang="en-US" altLang="zh-TW" dirty="0" smtClean="0"/>
              <a:t>                 C: Bit 0~7 =Bay13~20 	 </a:t>
            </a:r>
            <a:r>
              <a:rPr lang="en-US" altLang="zh-TW" dirty="0"/>
              <a:t>	 </a:t>
            </a:r>
            <a:r>
              <a:rPr lang="en-US" altLang="zh-TW" dirty="0" smtClean="0"/>
              <a:t>   </a:t>
            </a:r>
          </a:p>
          <a:p>
            <a:r>
              <a:rPr lang="en-US" altLang="zh-TW" dirty="0" smtClean="0"/>
              <a:t>				 </a:t>
            </a:r>
            <a:r>
              <a:rPr lang="en-US" altLang="zh-TW" dirty="0"/>
              <a:t>	</a:t>
            </a:r>
            <a:endParaRPr lang="en-US" altLang="zh-TW" dirty="0" smtClean="0"/>
          </a:p>
          <a:p>
            <a:r>
              <a:rPr lang="en-US" altLang="zh-TW" dirty="0"/>
              <a:t> </a:t>
            </a:r>
            <a:r>
              <a:rPr lang="en-US" altLang="zh-TW" dirty="0" smtClean="0"/>
              <a:t>     0x42 </a:t>
            </a:r>
            <a:r>
              <a:rPr lang="en-US" altLang="zh-TW" dirty="0" smtClean="0">
                <a:sym typeface="Wingdings" panose="05000000000000000000" pitchFamily="2" charset="2"/>
              </a:rPr>
              <a:t></a:t>
            </a:r>
            <a:r>
              <a:rPr lang="en-US" altLang="zh-TW" dirty="0"/>
              <a:t> Locate Bitmask 	</a:t>
            </a:r>
          </a:p>
          <a:p>
            <a:r>
              <a:rPr lang="en-US" altLang="zh-TW" dirty="0" smtClean="0"/>
              <a:t>      0x44 </a:t>
            </a:r>
            <a:r>
              <a:rPr lang="en-US" altLang="zh-TW" dirty="0" smtClean="0">
                <a:sym typeface="Wingdings" panose="05000000000000000000" pitchFamily="2" charset="2"/>
              </a:rPr>
              <a:t> </a:t>
            </a:r>
            <a:r>
              <a:rPr lang="en-US" altLang="zh-TW" dirty="0"/>
              <a:t>Fail Bitmask 	</a:t>
            </a:r>
          </a:p>
          <a:p>
            <a:r>
              <a:rPr lang="en-US" altLang="zh-TW" dirty="0" smtClean="0"/>
              <a:t>      0x46 </a:t>
            </a:r>
            <a:r>
              <a:rPr lang="en-US" altLang="zh-TW" dirty="0" smtClean="0">
                <a:sym typeface="Wingdings" panose="05000000000000000000" pitchFamily="2" charset="2"/>
              </a:rPr>
              <a:t> </a:t>
            </a:r>
            <a:r>
              <a:rPr lang="en-US" altLang="zh-TW" dirty="0"/>
              <a:t>Rebuild </a:t>
            </a:r>
            <a:r>
              <a:rPr lang="en-US" altLang="zh-TW" dirty="0" smtClean="0"/>
              <a:t>Bitmask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C : Bit 0~7 – Drive 0~7 </a:t>
            </a:r>
          </a:p>
          <a:p>
            <a:r>
              <a:rPr lang="en-US" altLang="zh-TW" dirty="0" smtClean="0"/>
              <a:t>       0:off ; 1=on</a:t>
            </a:r>
            <a:r>
              <a:rPr lang="en-US" altLang="zh-TW" dirty="0"/>
              <a:t>	</a:t>
            </a:r>
            <a:endParaRPr lang="zh-TW" altLang="en-US" dirty="0"/>
          </a:p>
        </p:txBody>
      </p:sp>
      <p:sp>
        <p:nvSpPr>
          <p:cNvPr id="2" name="文字方塊 1"/>
          <p:cNvSpPr txBox="1"/>
          <p:nvPr/>
        </p:nvSpPr>
        <p:spPr>
          <a:xfrm>
            <a:off x="5740924" y="3563156"/>
            <a:ext cx="39215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00B0F0"/>
                </a:solidFill>
              </a:rPr>
              <a:t>1 = SMBUS (BMC) </a:t>
            </a:r>
            <a:r>
              <a:rPr lang="en-US" altLang="zh-TW" dirty="0" smtClean="0">
                <a:solidFill>
                  <a:srgbClr val="00B0F0"/>
                </a:solidFill>
              </a:rPr>
              <a:t>controls </a:t>
            </a:r>
            <a:r>
              <a:rPr lang="en-US" altLang="zh-TW" dirty="0" smtClean="0">
                <a:solidFill>
                  <a:srgbClr val="00B0F0"/>
                </a:solidFill>
              </a:rPr>
              <a:t>LED blinking. </a:t>
            </a:r>
          </a:p>
          <a:p>
            <a:r>
              <a:rPr lang="en-US" altLang="zh-TW" dirty="0" smtClean="0">
                <a:solidFill>
                  <a:srgbClr val="00B0F0"/>
                </a:solidFill>
              </a:rPr>
              <a:t>0 = SGPIO/SHP </a:t>
            </a:r>
            <a:r>
              <a:rPr lang="en-US" altLang="zh-TW" dirty="0" smtClean="0">
                <a:solidFill>
                  <a:srgbClr val="00B0F0"/>
                </a:solidFill>
              </a:rPr>
              <a:t>controls </a:t>
            </a:r>
            <a:r>
              <a:rPr lang="en-US" altLang="zh-TW" dirty="0" smtClean="0">
                <a:solidFill>
                  <a:srgbClr val="00B0F0"/>
                </a:solidFill>
              </a:rPr>
              <a:t>LED blinking.</a:t>
            </a:r>
            <a:endParaRPr lang="zh-TW" alt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385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490</Words>
  <Application>Microsoft Office PowerPoint</Application>
  <PresentationFormat>寬螢幕</PresentationFormat>
  <Paragraphs>102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新細明體</vt:lpstr>
      <vt:lpstr>Arial</vt:lpstr>
      <vt:lpstr>Calibri</vt:lpstr>
      <vt:lpstr>Calibri Light</vt:lpstr>
      <vt:lpstr>Wingdings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Paul11 Shih(施柏宇)</dc:creator>
  <cp:lastModifiedBy>Morty Yang(楊聲遠)</cp:lastModifiedBy>
  <cp:revision>9</cp:revision>
  <dcterms:created xsi:type="dcterms:W3CDTF">2022-09-20T06:57:11Z</dcterms:created>
  <dcterms:modified xsi:type="dcterms:W3CDTF">2022-09-20T10:13:41Z</dcterms:modified>
</cp:coreProperties>
</file>