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2"/>
  </p:notesMasterIdLst>
  <p:handoutMasterIdLst>
    <p:handoutMasterId r:id="rId23"/>
  </p:handoutMasterIdLst>
  <p:sldIdLst>
    <p:sldId id="367" r:id="rId2"/>
    <p:sldId id="372" r:id="rId3"/>
    <p:sldId id="381" r:id="rId4"/>
    <p:sldId id="388" r:id="rId5"/>
    <p:sldId id="401" r:id="rId6"/>
    <p:sldId id="397" r:id="rId7"/>
    <p:sldId id="399" r:id="rId8"/>
    <p:sldId id="400" r:id="rId9"/>
    <p:sldId id="402" r:id="rId10"/>
    <p:sldId id="389" r:id="rId11"/>
    <p:sldId id="394" r:id="rId12"/>
    <p:sldId id="395" r:id="rId13"/>
    <p:sldId id="396" r:id="rId14"/>
    <p:sldId id="391" r:id="rId15"/>
    <p:sldId id="392" r:id="rId16"/>
    <p:sldId id="393" r:id="rId17"/>
    <p:sldId id="373" r:id="rId18"/>
    <p:sldId id="338" r:id="rId19"/>
    <p:sldId id="358" r:id="rId20"/>
    <p:sldId id="385" r:id="rId21"/>
  </p:sldIdLst>
  <p:sldSz cx="9144000" cy="6858000" type="screen4x3"/>
  <p:notesSz cx="10234613" cy="7099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4BD"/>
    <a:srgbClr val="DBEEF4"/>
    <a:srgbClr val="008000"/>
    <a:srgbClr val="FF99FF"/>
    <a:srgbClr val="CC3300"/>
    <a:srgbClr val="FF33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6" autoAdjust="0"/>
    <p:restoredTop sz="86980" autoAdjust="0"/>
  </p:normalViewPr>
  <p:slideViewPr>
    <p:cSldViewPr>
      <p:cViewPr varScale="1">
        <p:scale>
          <a:sx n="106" d="100"/>
          <a:sy n="106" d="100"/>
        </p:scale>
        <p:origin x="-3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58" y="-102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07AA4-65B7-4A87-A2C8-72A4E3F02CAC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8FCC4-4CB4-44F4-B4FD-A4B1B2ED8A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3051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248" y="1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462" y="3372167"/>
            <a:ext cx="8187690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743104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248" y="6743104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C2DFA8B7-0204-4B4C-93CE-AD52AF89CF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028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cs-CZ" sz="3300" b="0" kern="0" dirty="0" smtClean="0"/>
              <a:t>Po 1U </a:t>
            </a:r>
            <a:r>
              <a:rPr lang="cs-CZ" sz="3300" b="0" kern="0" dirty="0" err="1" smtClean="0"/>
              <a:t>Twinu</a:t>
            </a:r>
            <a:r>
              <a:rPr lang="cs-CZ" sz="3300" b="0" kern="0" baseline="0" dirty="0" smtClean="0"/>
              <a:t> který byl určen především pro výpočetní </a:t>
            </a:r>
            <a:r>
              <a:rPr lang="cs-CZ" sz="3300" b="0" kern="0" baseline="0" dirty="0" err="1" smtClean="0"/>
              <a:t>clustry</a:t>
            </a:r>
            <a:r>
              <a:rPr lang="cs-CZ" sz="3300" b="0" kern="0" baseline="0" dirty="0" smtClean="0"/>
              <a:t> přišlo </a:t>
            </a:r>
            <a:r>
              <a:rPr lang="cs-CZ" sz="3300" b="0" kern="0" baseline="0" dirty="0" err="1" smtClean="0"/>
              <a:t>Supermicro</a:t>
            </a:r>
            <a:r>
              <a:rPr lang="cs-CZ" sz="3300" b="0" kern="0" baseline="0" dirty="0" smtClean="0"/>
              <a:t> s 2U </a:t>
            </a:r>
            <a:r>
              <a:rPr lang="cs-CZ" sz="3300" b="0" kern="0" baseline="0" dirty="0" err="1" smtClean="0"/>
              <a:t>Twin</a:t>
            </a:r>
            <a:r>
              <a:rPr lang="en-US" sz="3300" b="0" kern="0" baseline="0" dirty="0" smtClean="0"/>
              <a:t>em² </a:t>
            </a:r>
            <a:r>
              <a:rPr lang="en-US" sz="3300" b="0" kern="0" baseline="0" dirty="0" err="1" smtClean="0"/>
              <a:t>kter</a:t>
            </a:r>
            <a:r>
              <a:rPr lang="cs-CZ" sz="3300" b="0" kern="0" baseline="0" dirty="0" smtClean="0"/>
              <a:t>ý okopírovala řada výrobců. Další krok ve </a:t>
            </a:r>
            <a:r>
              <a:rPr lang="cs-CZ" sz="3300" b="0" kern="0" baseline="0" dirty="0" err="1" smtClean="0"/>
              <a:t>více-uzlových</a:t>
            </a:r>
            <a:r>
              <a:rPr lang="cs-CZ" sz="3300" b="0" kern="0" baseline="0" dirty="0" smtClean="0"/>
              <a:t>, kterým se opět </a:t>
            </a:r>
            <a:r>
              <a:rPr lang="cs-CZ" sz="3300" b="0" kern="0" baseline="0" dirty="0" err="1" smtClean="0"/>
              <a:t>Supermicro</a:t>
            </a:r>
            <a:r>
              <a:rPr lang="cs-CZ" sz="3300" b="0" kern="0" baseline="0" dirty="0" smtClean="0"/>
              <a:t> vzdálilo svým konkurentům je nový koncept nazývaný </a:t>
            </a:r>
            <a:r>
              <a:rPr lang="cs-CZ" sz="3300" b="0" kern="0" baseline="0" dirty="0" err="1" smtClean="0"/>
              <a:t>FatTwin</a:t>
            </a:r>
            <a:r>
              <a:rPr lang="cs-CZ" sz="3300" b="0" kern="0" baseline="0" dirty="0" smtClean="0"/>
              <a:t>. </a:t>
            </a:r>
            <a:r>
              <a:rPr lang="cs-CZ" sz="3300" b="0" kern="0" baseline="0" dirty="0" err="1" smtClean="0"/>
              <a:t>FatTwin</a:t>
            </a:r>
            <a:r>
              <a:rPr lang="cs-CZ" sz="3300" b="0" kern="0" baseline="0" dirty="0" smtClean="0"/>
              <a:t> je 4U </a:t>
            </a:r>
            <a:r>
              <a:rPr lang="cs-CZ" sz="3300" b="0" kern="0" baseline="0" dirty="0" err="1" smtClean="0"/>
              <a:t>chassi</a:t>
            </a:r>
            <a:r>
              <a:rPr lang="cs-CZ" sz="3300" b="0" kern="0" baseline="0" dirty="0" smtClean="0"/>
              <a:t> vybavené vysoce efektivním zdrojem a chlazením, které je </a:t>
            </a:r>
            <a:r>
              <a:rPr lang="cs-CZ" sz="3300" b="0" kern="0" baseline="0" dirty="0" err="1" smtClean="0"/>
              <a:t>osaditelné</a:t>
            </a:r>
            <a:r>
              <a:rPr lang="cs-CZ" sz="3300" b="0" kern="0" baseline="0" dirty="0" smtClean="0"/>
              <a:t> osmi nebo čtyřmi </a:t>
            </a:r>
            <a:r>
              <a:rPr lang="cs-CZ" sz="3300" b="0" kern="0" baseline="0" dirty="0" err="1" smtClean="0"/>
              <a:t>hotswap</a:t>
            </a:r>
            <a:r>
              <a:rPr lang="cs-CZ" sz="3300" b="0" kern="0" baseline="0" dirty="0" smtClean="0"/>
              <a:t> </a:t>
            </a:r>
            <a:r>
              <a:rPr lang="cs-CZ" sz="3300" b="0" kern="0" baseline="0" dirty="0" err="1" smtClean="0"/>
              <a:t>dual</a:t>
            </a:r>
            <a:r>
              <a:rPr lang="cs-CZ" sz="3300" b="0" kern="0" baseline="0" dirty="0" smtClean="0"/>
              <a:t> </a:t>
            </a:r>
            <a:r>
              <a:rPr lang="cs-CZ" sz="3300" b="0" kern="0" baseline="0" dirty="0" err="1" smtClean="0"/>
              <a:t>socket</a:t>
            </a:r>
            <a:r>
              <a:rPr lang="cs-CZ" sz="3300" b="0" kern="0" baseline="0" dirty="0" smtClean="0"/>
              <a:t> žiletkami.</a:t>
            </a:r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defRPr/>
            </a:pPr>
            <a:endParaRPr lang="cs-CZ" sz="3300" b="0" kern="0" dirty="0" smtClean="0"/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cs-CZ" sz="3300" b="1" kern="0" dirty="0" smtClean="0"/>
              <a:t>Hlavní </a:t>
            </a:r>
            <a:r>
              <a:rPr lang="cs-CZ" sz="3300" b="1" kern="0" dirty="0"/>
              <a:t>výhody:</a:t>
            </a:r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300" b="1" kern="0" dirty="0" err="1"/>
              <a:t>Vysok</a:t>
            </a:r>
            <a:r>
              <a:rPr lang="cs-CZ" sz="3300" b="1" kern="0" dirty="0"/>
              <a:t>á hustota</a:t>
            </a:r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cs-CZ" sz="2800" kern="0" dirty="0"/>
              <a:t>8</a:t>
            </a:r>
            <a:r>
              <a:rPr lang="cs-CZ" sz="2800" kern="0" dirty="0" smtClean="0"/>
              <a:t> serverů ve</a:t>
            </a:r>
            <a:r>
              <a:rPr lang="cs-CZ" sz="2800" kern="0" baseline="0" dirty="0" smtClean="0"/>
              <a:t> 4</a:t>
            </a:r>
            <a:r>
              <a:rPr lang="cs-CZ" sz="2800" kern="0" dirty="0" smtClean="0"/>
              <a:t>U</a:t>
            </a:r>
            <a:endParaRPr lang="cs-CZ" sz="2800" kern="0" dirty="0"/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cs-CZ" sz="2800" kern="0" dirty="0" smtClean="0"/>
              <a:t>80 </a:t>
            </a:r>
            <a:r>
              <a:rPr lang="cs-CZ" sz="2800" kern="0" dirty="0"/>
              <a:t>serverů v racku – srovnatelné s </a:t>
            </a:r>
            <a:r>
              <a:rPr lang="cs-CZ" sz="2800" kern="0" dirty="0" err="1" smtClean="0"/>
              <a:t>blade</a:t>
            </a:r>
            <a:endParaRPr lang="cs-CZ" sz="2800" kern="0" dirty="0" smtClean="0"/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cs-CZ" sz="2800" kern="0" dirty="0" smtClean="0"/>
              <a:t>6</a:t>
            </a:r>
            <a:r>
              <a:rPr lang="cs-CZ" sz="2800" kern="0" baseline="0" dirty="0" smtClean="0"/>
              <a:t> </a:t>
            </a:r>
            <a:r>
              <a:rPr lang="cs-CZ" sz="2800" kern="0" baseline="0" dirty="0" err="1" smtClean="0"/>
              <a:t>hotswap</a:t>
            </a:r>
            <a:r>
              <a:rPr lang="cs-CZ" sz="2800" kern="0" baseline="0" dirty="0" smtClean="0"/>
              <a:t> disků/uzel</a:t>
            </a:r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cs-CZ" sz="2800" kern="0" baseline="0" dirty="0" smtClean="0"/>
              <a:t>Volitelně výkonný HW SAS2 RAID řadič LSI s 1GB DDR3 </a:t>
            </a:r>
            <a:r>
              <a:rPr lang="cs-CZ" sz="2800" kern="0" baseline="0" dirty="0" err="1" smtClean="0"/>
              <a:t>cache</a:t>
            </a:r>
            <a:endParaRPr lang="cs-CZ" sz="2800" kern="0" dirty="0"/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cs-CZ" sz="3300" b="1" kern="0" dirty="0"/>
              <a:t>Nejnižší TCO</a:t>
            </a:r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cs-CZ" sz="2800" kern="0" dirty="0"/>
              <a:t>Sdílený </a:t>
            </a:r>
            <a:r>
              <a:rPr lang="cs-CZ" sz="2800" kern="0" dirty="0" err="1"/>
              <a:t>reduntaní</a:t>
            </a:r>
            <a:r>
              <a:rPr lang="cs-CZ" sz="2800" kern="0" dirty="0"/>
              <a:t> zdroj s </a:t>
            </a:r>
            <a:r>
              <a:rPr lang="cs-CZ" sz="2800" kern="0" dirty="0" err="1"/>
              <a:t>účiností</a:t>
            </a:r>
            <a:r>
              <a:rPr lang="cs-CZ" sz="2800" kern="0" dirty="0"/>
              <a:t> </a:t>
            </a:r>
            <a:r>
              <a:rPr lang="cs-CZ" sz="2800" kern="0" dirty="0" smtClean="0"/>
              <a:t>PLATINUM </a:t>
            </a:r>
            <a:r>
              <a:rPr lang="cs-CZ" sz="2800" kern="0" dirty="0"/>
              <a:t>(</a:t>
            </a:r>
            <a:r>
              <a:rPr lang="cs-CZ" sz="2800" kern="0" dirty="0" smtClean="0"/>
              <a:t>95%+)</a:t>
            </a:r>
            <a:endParaRPr lang="cs-CZ" sz="2800" kern="0" dirty="0"/>
          </a:p>
          <a:p>
            <a:pPr marL="495376" indent="-495376" defTabSz="990752" eaLnBrk="1" hangingPunct="1">
              <a:spcBef>
                <a:spcPct val="2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cs-CZ" sz="2800" kern="0" dirty="0"/>
              <a:t>Efektivní chlazení</a:t>
            </a:r>
          </a:p>
          <a:p>
            <a:pPr marL="495376" indent="-495376" eaLnBrk="1" hangingPunct="1"/>
            <a:r>
              <a:rPr lang="cs-CZ" b="1" dirty="0" smtClean="0"/>
              <a:t>Snadná </a:t>
            </a:r>
            <a:r>
              <a:rPr lang="cs-CZ" b="1" dirty="0" err="1" smtClean="0"/>
              <a:t>servisovatelnost</a:t>
            </a:r>
            <a:endParaRPr lang="cs-CZ" b="1" dirty="0" smtClean="0"/>
          </a:p>
          <a:p>
            <a:pPr marL="495376" indent="-495376" eaLnBrk="1" hangingPunct="1">
              <a:buFontTx/>
              <a:buChar char="-"/>
            </a:pPr>
            <a:r>
              <a:rPr lang="cs-CZ" dirty="0" err="1" smtClean="0"/>
              <a:t>Hotswap</a:t>
            </a:r>
            <a:r>
              <a:rPr lang="cs-CZ" dirty="0" smtClean="0"/>
              <a:t> disky</a:t>
            </a:r>
          </a:p>
          <a:p>
            <a:pPr marL="495376" indent="-495376" eaLnBrk="1" hangingPunct="1">
              <a:buFontTx/>
              <a:buChar char="-"/>
            </a:pPr>
            <a:r>
              <a:rPr lang="cs-CZ" dirty="0" err="1" smtClean="0"/>
              <a:t>Hotswap</a:t>
            </a:r>
            <a:r>
              <a:rPr lang="cs-CZ" dirty="0" smtClean="0"/>
              <a:t> zdroje</a:t>
            </a:r>
          </a:p>
          <a:p>
            <a:pPr marL="495376" indent="-495376" eaLnBrk="1" hangingPunct="1">
              <a:buFontTx/>
              <a:buChar char="-"/>
            </a:pPr>
            <a:r>
              <a:rPr lang="cs-CZ" dirty="0" err="1" smtClean="0"/>
              <a:t>Hotswap</a:t>
            </a:r>
            <a:r>
              <a:rPr lang="cs-CZ" dirty="0" smtClean="0"/>
              <a:t> procesorové desky </a:t>
            </a:r>
          </a:p>
          <a:p>
            <a:pPr marL="495376" indent="-495376" eaLnBrk="1" hangingPunct="1"/>
            <a:endParaRPr lang="cs-CZ" sz="2800" dirty="0" smtClean="0"/>
          </a:p>
          <a:p>
            <a:pPr marL="495376" indent="-495376" eaLnBrk="1" hangingPunct="1"/>
            <a:r>
              <a:rPr lang="cs-CZ" sz="2800" dirty="0" smtClean="0"/>
              <a:t>Každý </a:t>
            </a:r>
            <a:r>
              <a:rPr lang="cs-CZ" sz="2800" dirty="0"/>
              <a:t>uzel je </a:t>
            </a:r>
            <a:r>
              <a:rPr lang="cs-CZ" sz="2800" dirty="0" err="1"/>
              <a:t>osaditelný</a:t>
            </a:r>
            <a:r>
              <a:rPr lang="cs-CZ" sz="2800" dirty="0"/>
              <a:t> </a:t>
            </a:r>
            <a:r>
              <a:rPr lang="cs-CZ" sz="2800" dirty="0" smtClean="0"/>
              <a:t>PCI-Express třetí generace </a:t>
            </a:r>
            <a:r>
              <a:rPr lang="cs-CZ" sz="2800" dirty="0"/>
              <a:t>kartou</a:t>
            </a:r>
          </a:p>
          <a:p>
            <a:pPr marL="495376" indent="-495376" eaLnBrk="1" hangingPunct="1"/>
            <a:r>
              <a:rPr lang="cs-CZ" sz="2800" dirty="0"/>
              <a:t>Varianty s </a:t>
            </a:r>
            <a:r>
              <a:rPr lang="cs-CZ" sz="2800" dirty="0" smtClean="0"/>
              <a:t>module s </a:t>
            </a:r>
            <a:r>
              <a:rPr lang="cs-CZ" sz="2800" dirty="0" err="1" smtClean="0"/>
              <a:t>Infiniband</a:t>
            </a:r>
            <a:r>
              <a:rPr lang="cs-CZ" sz="2800" dirty="0" smtClean="0"/>
              <a:t>/10Gb </a:t>
            </a:r>
            <a:r>
              <a:rPr lang="cs-CZ" sz="2800" dirty="0" err="1" smtClean="0"/>
              <a:t>Ethernetem</a:t>
            </a:r>
            <a:endParaRPr lang="cs-CZ" sz="2800" kern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noProof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Abacus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electric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s.r.o je největší lokální výrobce serverů s certifikací ISO9001 s 20 letou tradicí na trhu. Dodává široký sortiment serverů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storage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zařízení pro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webhosting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virtualizaci, privátní i veřejný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cloud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HPC, ukládání dat a další aplikace. Díky partnerství s klíčovými výrobci (Supermicro, AMD , Intel, 3Ware, Areca,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Asus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LSI,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Mellanox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Nexenta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Promise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QLogic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WD) 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portofolio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našich serverů výjimečné svými vlastnostmi (od mini 1U serverů s hloubkou 25cm po 8 procesorové stroje s 80 fyzickými jádry).</a:t>
            </a:r>
            <a:endParaRPr lang="cs-CZ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339E94-3D67-4C3E-BCFE-23C6D208CC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6B962-8EB4-4FF2-8AE6-92CFF09CB4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291B-230A-4ADD-B5B3-4B9813CE66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F3B1-A3A5-4358-8E09-E5EA019A4E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15A91-59CA-4486-AC6F-5FDA6B93EB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F5F90-8FB8-431E-AB6C-6F1A541759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C6263-1B84-442F-A7D5-AEAEBCAA97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D364A-528F-4CBD-A7F3-06C4A0BB32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7954C-0C6A-4676-BF91-5969F6A49C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CD5BE-EFBF-42F5-9893-73645C1C6F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A1303-1CA6-473E-A41A-12D1BDE3E3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6B5EB-9EA0-4223-98BA-B0342EE4C7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B84D-A6B0-4098-BFE4-14F2CDC77E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9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9E4D97-13CF-4D4A-9E21-3F407668B1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umanst521 BT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acus.cz/link/8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acus.cz/link/8" TargetMode="External"/><Relationship Id="rId5" Type="http://schemas.openxmlformats.org/officeDocument/2006/relationships/image" Target="../media/image30.tif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konfiguruj.t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mailto:servery@abacus.cz" TargetMode="External"/><Relationship Id="rId4" Type="http://schemas.openxmlformats.org/officeDocument/2006/relationships/hyperlink" Target="http://www.abacus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abacus.cz/link/1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abacus.cz/link/1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bacus.cz/link/11/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acus.cz/link/12/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88ad13a-a8d0-4489-90a1-5400509831ff@abac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6599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843808" y="3645024"/>
            <a:ext cx="6300193" cy="151216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umanst521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umanst521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umanst521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umanst521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umanst521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umanst521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umanst521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umanst521 BT" pitchFamily="34" charset="0"/>
              </a:defRPr>
            </a:lvl9pPr>
          </a:lstStyle>
          <a:p>
            <a:pPr algn="r" eaLnBrk="1" hangingPunct="1"/>
            <a:r>
              <a:rPr lang="cs-CZ" sz="3000" b="1" dirty="0" smtClean="0">
                <a:solidFill>
                  <a:srgbClr val="FF0000"/>
                </a:solidFill>
                <a:latin typeface="Helvetica" pitchFamily="34" charset="0"/>
              </a:rPr>
              <a:t>»</a:t>
            </a:r>
            <a:r>
              <a:rPr lang="cs-CZ" sz="3000" b="1" dirty="0" smtClean="0">
                <a:latin typeface="Helvetica" pitchFamily="34" charset="0"/>
              </a:rPr>
              <a:t> </a:t>
            </a:r>
            <a:r>
              <a:rPr lang="cs-CZ" sz="3000" b="1" dirty="0" smtClean="0">
                <a:latin typeface="Helvetica" pitchFamily="34" charset="0"/>
              </a:rPr>
              <a:t>NOVINKY PRO VIRTUALIZACE A CLOUD 2013</a:t>
            </a:r>
            <a:endParaRPr lang="cs-CZ" sz="3000" b="1" dirty="0" smtClean="0">
              <a:latin typeface="Helvetica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921353" y="5877272"/>
            <a:ext cx="4222621" cy="966444"/>
          </a:xfrm>
          <a:prstGeom prst="rect">
            <a:avLst/>
          </a:prstGeom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eaLnBrk="1" hangingPunct="1">
              <a:buNone/>
            </a:pPr>
            <a:r>
              <a:rPr lang="cs-CZ" sz="2000" dirty="0" smtClean="0">
                <a:latin typeface="Helvetica" pitchFamily="34" charset="0"/>
              </a:rPr>
              <a:t>Jan Petrák</a:t>
            </a:r>
          </a:p>
          <a:p>
            <a:pPr marL="0" indent="0" algn="r" eaLnBrk="1" hangingPunct="1">
              <a:buNone/>
            </a:pPr>
            <a:r>
              <a:rPr lang="cs-CZ" sz="2000" dirty="0" smtClean="0">
                <a:latin typeface="Helvetica" pitchFamily="34" charset="0"/>
              </a:rPr>
              <a:t>jp@abacus.cz</a:t>
            </a:r>
          </a:p>
        </p:txBody>
      </p:sp>
    </p:spTree>
    <p:extLst>
      <p:ext uri="{BB962C8B-B14F-4D97-AF65-F5344CB8AC3E}">
        <p14:creationId xmlns:p14="http://schemas.microsoft.com/office/powerpoint/2010/main" val="10851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fr-FR" sz="3400" b="1" dirty="0"/>
              <a:t>Supermicro </a:t>
            </a:r>
            <a:r>
              <a:rPr lang="fr-FR" sz="3400" b="1" dirty="0" smtClean="0"/>
              <a:t>System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r>
              <a:rPr lang="fr-FR" sz="3400" b="1" dirty="0" smtClean="0"/>
              <a:t>Management </a:t>
            </a:r>
            <a:r>
              <a:rPr lang="fr-FR" sz="3400" b="1" dirty="0"/>
              <a:t>Software Suite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endParaRPr lang="cs-CZ" sz="3400" b="1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7920880" cy="432048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Plné </a:t>
            </a:r>
            <a:r>
              <a:rPr lang="cs-CZ" sz="3200" b="1" dirty="0" smtClean="0"/>
              <a:t>IPMI</a:t>
            </a:r>
            <a:r>
              <a:rPr lang="cs-CZ" sz="3200" dirty="0" smtClean="0"/>
              <a:t> – vždy </a:t>
            </a:r>
            <a:r>
              <a:rPr lang="cs-CZ" sz="3200" dirty="0" smtClean="0"/>
              <a:t>a </a:t>
            </a:r>
            <a:r>
              <a:rPr lang="cs-CZ" sz="3200" b="1" dirty="0" smtClean="0"/>
              <a:t>zdarma</a:t>
            </a:r>
            <a:r>
              <a:rPr lang="cs-CZ" sz="3200" dirty="0" smtClean="0"/>
              <a:t>: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 smtClean="0"/>
              <a:t>KVM-</a:t>
            </a:r>
            <a:r>
              <a:rPr lang="cs-CZ" sz="2800" dirty="0" err="1" smtClean="0"/>
              <a:t>over</a:t>
            </a:r>
            <a:r>
              <a:rPr lang="cs-CZ" sz="2800" dirty="0" smtClean="0"/>
              <a:t>-</a:t>
            </a:r>
            <a:r>
              <a:rPr lang="cs-CZ" sz="2800" dirty="0" err="1" smtClean="0"/>
              <a:t>Ethernet</a:t>
            </a:r>
            <a:r>
              <a:rPr lang="cs-CZ" sz="2800" dirty="0" smtClean="0"/>
              <a:t> (</a:t>
            </a:r>
            <a:r>
              <a:rPr lang="cs-CZ" sz="2800" dirty="0" err="1" smtClean="0"/>
              <a:t>iKVM</a:t>
            </a:r>
            <a:r>
              <a:rPr lang="cs-CZ" sz="2800" dirty="0" smtClean="0"/>
              <a:t>)</a:t>
            </a:r>
            <a:endParaRPr lang="cs-CZ" sz="2800" dirty="0" smtClean="0"/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 err="1" smtClean="0"/>
              <a:t>Virtual</a:t>
            </a:r>
            <a:r>
              <a:rPr lang="cs-CZ" sz="2800" dirty="0" smtClean="0"/>
              <a:t> Media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 smtClean="0"/>
              <a:t>CLI i </a:t>
            </a:r>
            <a:r>
              <a:rPr lang="cs-CZ" sz="2800" dirty="0" err="1" smtClean="0"/>
              <a:t>WebUI</a:t>
            </a:r>
            <a:endParaRPr lang="cs-CZ" sz="280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Nástroje pro upgrade firmware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 smtClean="0"/>
              <a:t>SMCIBU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/>
              <a:t>SCMSH (MFU</a:t>
            </a:r>
            <a:r>
              <a:rPr lang="cs-CZ" sz="2800" dirty="0" smtClean="0"/>
              <a:t>) – hromadný update</a:t>
            </a:r>
            <a:endParaRPr lang="cs-CZ" sz="2800" dirty="0"/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Dozor HW (monitoring) – </a:t>
            </a:r>
            <a:r>
              <a:rPr lang="cs-CZ" sz="3200" b="1" dirty="0" smtClean="0">
                <a:solidFill>
                  <a:schemeClr val="accent6"/>
                </a:solidFill>
              </a:rPr>
              <a:t>SSM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Správa spotřeby </a:t>
            </a:r>
            <a:r>
              <a:rPr lang="cs-CZ" sz="3200" dirty="0" err="1" smtClean="0"/>
              <a:t>el.energie</a:t>
            </a:r>
            <a:r>
              <a:rPr lang="cs-CZ" sz="3200" dirty="0" smtClean="0"/>
              <a:t> – </a:t>
            </a:r>
            <a:r>
              <a:rPr lang="cs-CZ" sz="3200" b="1" dirty="0" err="1" smtClean="0">
                <a:solidFill>
                  <a:schemeClr val="accent6"/>
                </a:solidFill>
              </a:rPr>
              <a:t>NMView</a:t>
            </a:r>
            <a:endParaRPr lang="cs-CZ" sz="3200" b="1" dirty="0" smtClean="0">
              <a:solidFill>
                <a:schemeClr val="accent6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asrock.com/server/images/iKV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72816"/>
            <a:ext cx="6667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err="1" smtClean="0"/>
              <a:t>Supermicro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r>
              <a:rPr lang="cs-CZ" sz="3400" b="1" dirty="0" smtClean="0"/>
              <a:t>Server Management</a:t>
            </a:r>
            <a:r>
              <a:rPr lang="cs-CZ" sz="3400" b="1" dirty="0"/>
              <a:t/>
            </a:r>
            <a:br>
              <a:rPr lang="cs-CZ" sz="3400" b="1" dirty="0"/>
            </a:br>
            <a:endParaRPr lang="cs-CZ" sz="3400" b="1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5688632" cy="432048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Monitoring hardware serverů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 smtClean="0"/>
              <a:t>Větráky, zdroje, napájení, spotřeba, HDD, RAID, RAM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Monitoring software serverů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 smtClean="0"/>
              <a:t>HTTP, FTP, SMTP služby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Podpora NAGIOS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CLI i </a:t>
            </a:r>
            <a:r>
              <a:rPr lang="cs-CZ" sz="3200" dirty="0" err="1" smtClean="0"/>
              <a:t>WebUI</a:t>
            </a:r>
            <a:endParaRPr lang="cs-CZ" sz="320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Úzce integrováno s IPMI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2800" dirty="0" smtClean="0"/>
              <a:t>VNC, IPMI KVM, UID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Reporty a statistiky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96389"/>
            <a:ext cx="5616623" cy="419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30" y="1988840"/>
            <a:ext cx="3715046" cy="159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3743910" cy="31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3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err="1" smtClean="0"/>
              <a:t>NMView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r>
              <a:rPr lang="cs-CZ" sz="3400" b="1" dirty="0" smtClean="0"/>
              <a:t/>
            </a:r>
            <a:br>
              <a:rPr lang="cs-CZ" sz="3400" b="1" dirty="0" smtClean="0"/>
            </a:br>
            <a:endParaRPr lang="cs-CZ" sz="3400" b="1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7920880" cy="4320480"/>
          </a:xfrm>
        </p:spPr>
        <p:txBody>
          <a:bodyPr/>
          <a:lstStyle/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Sledování a řízení spotřeby elektrické energie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Možnost omezit spotřebu jednotlivého serveru/celého racku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/>
              <a:t>Možnost </a:t>
            </a:r>
            <a:r>
              <a:rPr lang="cs-CZ" sz="3200" dirty="0" smtClean="0"/>
              <a:t>omezit teplotu jednotlivého </a:t>
            </a:r>
            <a:r>
              <a:rPr lang="cs-CZ" sz="3200" dirty="0"/>
              <a:t>serveru/celého racku </a:t>
            </a:r>
            <a:endParaRPr lang="cs-CZ" sz="320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Nižší náklady na energii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3200" dirty="0" smtClean="0"/>
              <a:t>Lepší </a:t>
            </a:r>
            <a:r>
              <a:rPr lang="cs-CZ" sz="3200" dirty="0" smtClean="0"/>
              <a:t>PUE (energetická </a:t>
            </a:r>
            <a:r>
              <a:rPr lang="cs-CZ" sz="3200" dirty="0" smtClean="0"/>
              <a:t>ú</a:t>
            </a:r>
            <a:r>
              <a:rPr lang="cs-CZ" sz="3200" dirty="0" smtClean="0"/>
              <a:t>činnost)</a:t>
            </a:r>
            <a:endParaRPr lang="cs-CZ" sz="3200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56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err="1" smtClean="0"/>
              <a:t>NMView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r>
              <a:rPr lang="cs-CZ" sz="3400" b="1" dirty="0" smtClean="0"/>
              <a:t/>
            </a:r>
            <a:br>
              <a:rPr lang="cs-CZ" sz="3400" b="1" dirty="0" smtClean="0"/>
            </a:br>
            <a:endParaRPr lang="cs-CZ" sz="3400" b="1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6984776" cy="435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1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err="1" smtClean="0"/>
              <a:t>NMView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r>
              <a:rPr lang="cs-CZ" sz="3400" b="1" dirty="0" smtClean="0"/>
              <a:t>funkce</a:t>
            </a:r>
            <a:br>
              <a:rPr lang="cs-CZ" sz="3400" b="1" dirty="0" smtClean="0"/>
            </a:br>
            <a:endParaRPr lang="cs-CZ" sz="3400" b="1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00808"/>
            <a:ext cx="7920880" cy="4392488"/>
          </a:xfrm>
        </p:spPr>
        <p:txBody>
          <a:bodyPr/>
          <a:lstStyle/>
          <a:p>
            <a:pPr eaLnBrk="1" hangingPunct="1">
              <a:buFont typeface="Arial" pitchFamily="34" charset="0"/>
              <a:buChar char="»"/>
            </a:pPr>
            <a:r>
              <a:rPr lang="cs-CZ" sz="1400" dirty="0" smtClean="0"/>
              <a:t>Založeno na Intel </a:t>
            </a:r>
            <a:r>
              <a:rPr lang="cs-CZ" sz="1400" dirty="0" err="1" smtClean="0"/>
              <a:t>DataCenterManagement</a:t>
            </a:r>
            <a:r>
              <a:rPr lang="cs-CZ" sz="1400" dirty="0" smtClean="0"/>
              <a:t> technologii (DCM)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400" dirty="0" smtClean="0"/>
              <a:t>Až 5000 serverů v rámci jedné instalace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1400" dirty="0" smtClean="0"/>
              <a:t>Monitorovací a řídící funkce: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400" dirty="0" smtClean="0"/>
              <a:t>Napájení (Systém / CPU / RAM / PDU)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400" dirty="0" smtClean="0"/>
              <a:t>Teplota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400" dirty="0" smtClean="0"/>
              <a:t>P-</a:t>
            </a:r>
            <a:r>
              <a:rPr lang="cs-CZ" sz="1400" dirty="0" err="1" smtClean="0"/>
              <a:t>States</a:t>
            </a:r>
            <a:endParaRPr lang="cs-CZ" sz="1400" dirty="0" smtClean="0"/>
          </a:p>
          <a:p>
            <a:pPr lvl="1" eaLnBrk="1" hangingPunct="1">
              <a:buFont typeface="Arial" pitchFamily="34" charset="0"/>
              <a:buChar char="»"/>
            </a:pPr>
            <a:r>
              <a:rPr lang="cs-CZ" sz="1400" dirty="0" smtClean="0"/>
              <a:t>T-</a:t>
            </a:r>
            <a:r>
              <a:rPr lang="cs-CZ" sz="1400" dirty="0" err="1" smtClean="0"/>
              <a:t>states</a:t>
            </a:r>
            <a:endParaRPr lang="cs-CZ" sz="140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cs-CZ" sz="1400" dirty="0" smtClean="0"/>
              <a:t>Řízení: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400" dirty="0" smtClean="0"/>
              <a:t>Nastavení </a:t>
            </a:r>
            <a:r>
              <a:rPr lang="cs-CZ" sz="1400" dirty="0" err="1" smtClean="0"/>
              <a:t>max.spotřeby</a:t>
            </a:r>
            <a:r>
              <a:rPr lang="cs-CZ" sz="1400" dirty="0" smtClean="0"/>
              <a:t> (</a:t>
            </a:r>
            <a:r>
              <a:rPr lang="cs-CZ" sz="1400" dirty="0" err="1" smtClean="0"/>
              <a:t>power</a:t>
            </a:r>
            <a:r>
              <a:rPr lang="cs-CZ" sz="1400" dirty="0" smtClean="0"/>
              <a:t> </a:t>
            </a:r>
            <a:r>
              <a:rPr lang="cs-CZ" sz="1400" dirty="0" err="1" smtClean="0"/>
              <a:t>capping</a:t>
            </a:r>
            <a:r>
              <a:rPr lang="cs-CZ" sz="1400" dirty="0" smtClean="0"/>
              <a:t>)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400" dirty="0" smtClean="0"/>
              <a:t>Nastavení </a:t>
            </a:r>
            <a:r>
              <a:rPr lang="cs-CZ" sz="1400" dirty="0" err="1" smtClean="0"/>
              <a:t>max.teploty</a:t>
            </a:r>
            <a:endParaRPr lang="cs-CZ" sz="1400" dirty="0" smtClean="0"/>
          </a:p>
          <a:p>
            <a:pPr lvl="1" eaLnBrk="1" hangingPunct="1">
              <a:buFont typeface="Arial" pitchFamily="34" charset="0"/>
              <a:buChar char="»"/>
            </a:pPr>
            <a:r>
              <a:rPr lang="cs-CZ" sz="1400" dirty="0" smtClean="0"/>
              <a:t>Uživatelské akce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1400" dirty="0" smtClean="0"/>
              <a:t>Statistiky a přehledy: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400" dirty="0" smtClean="0"/>
              <a:t>1 rok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400" dirty="0" smtClean="0"/>
              <a:t>Minimum, maximum, průměr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1400" dirty="0" smtClean="0"/>
              <a:t>Notifikace: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400" dirty="0" smtClean="0"/>
              <a:t>Email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400" dirty="0" smtClean="0"/>
              <a:t>SNMP události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ntel d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7622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5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1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13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13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68230"/>
            <a:ext cx="6264696" cy="424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err="1" smtClean="0"/>
              <a:t>NMView</a:t>
            </a:r>
            <a:r>
              <a:rPr lang="cs-CZ" sz="3400" b="1" dirty="0" smtClean="0"/>
              <a:t> – příklad 1:</a:t>
            </a:r>
            <a:br>
              <a:rPr lang="cs-CZ" sz="3400" b="1" dirty="0" smtClean="0"/>
            </a:br>
            <a:r>
              <a:rPr lang="cs-CZ" sz="3400" b="1" dirty="0" smtClean="0"/>
              <a:t>nastavení maximální teploty</a:t>
            </a:r>
            <a:br>
              <a:rPr lang="cs-CZ" sz="3400" b="1" dirty="0" smtClean="0"/>
            </a:br>
            <a:endParaRPr lang="cs-CZ" sz="3400" b="1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2" y="1753769"/>
            <a:ext cx="360824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ál 12"/>
          <p:cNvSpPr/>
          <p:nvPr/>
        </p:nvSpPr>
        <p:spPr>
          <a:xfrm>
            <a:off x="1187624" y="3457787"/>
            <a:ext cx="576064" cy="331253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09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err="1" smtClean="0"/>
              <a:t>NMView</a:t>
            </a:r>
            <a:r>
              <a:rPr lang="cs-CZ" sz="3400" b="1" dirty="0" smtClean="0"/>
              <a:t> – příklad 2:</a:t>
            </a:r>
            <a:br>
              <a:rPr lang="cs-CZ" sz="3400" b="1" dirty="0" smtClean="0"/>
            </a:br>
            <a:r>
              <a:rPr lang="cs-CZ" sz="3400" b="1" dirty="0" smtClean="0"/>
              <a:t>omezení spotřeby na 140W</a:t>
            </a:r>
            <a:br>
              <a:rPr lang="cs-CZ" sz="3400" b="1" dirty="0" smtClean="0"/>
            </a:br>
            <a:endParaRPr lang="cs-CZ" sz="3400" b="1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0" y="1916832"/>
            <a:ext cx="7900074" cy="422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8471"/>
            <a:ext cx="4172498" cy="381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V="1">
            <a:off x="6012160" y="3573016"/>
            <a:ext cx="1296144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3203848" y="3717032"/>
            <a:ext cx="648072" cy="43204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5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smtClean="0"/>
              <a:t>Efektivní využití</a:t>
            </a:r>
            <a:br>
              <a:rPr lang="cs-CZ" sz="3400" b="1" dirty="0" smtClean="0"/>
            </a:br>
            <a:r>
              <a:rPr lang="cs-CZ" sz="3400" b="1" dirty="0" smtClean="0"/>
              <a:t>prostoru DC - hustota</a:t>
            </a:r>
            <a:br>
              <a:rPr lang="cs-CZ" sz="3400" b="1" dirty="0" smtClean="0"/>
            </a:br>
            <a:endParaRPr lang="cs-CZ" sz="3400" b="1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645098"/>
              </p:ext>
            </p:extLst>
          </p:nvPr>
        </p:nvGraphicFramePr>
        <p:xfrm>
          <a:off x="683569" y="2276872"/>
          <a:ext cx="7848870" cy="3505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16290"/>
                <a:gridCol w="2616290"/>
                <a:gridCol w="261629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Blade</a:t>
                      </a:r>
                      <a:r>
                        <a:rPr lang="cs-CZ" dirty="0" smtClean="0"/>
                        <a:t> servery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Multinode</a:t>
                      </a:r>
                      <a:r>
                        <a:rPr lang="cs-CZ" baseline="0" dirty="0" smtClean="0"/>
                        <a:t> servery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Hustota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server </a:t>
                      </a:r>
                      <a:r>
                        <a:rPr lang="en-US" baseline="0" dirty="0" smtClean="0"/>
                        <a:t>= </a:t>
                      </a:r>
                      <a:r>
                        <a:rPr lang="en-US" dirty="0" smtClean="0"/>
                        <a:t>½U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server </a:t>
                      </a:r>
                      <a:r>
                        <a:rPr lang="en-US" dirty="0" smtClean="0"/>
                        <a:t>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½U</a:t>
                      </a:r>
                      <a:r>
                        <a:rPr lang="cs-CZ" dirty="0" smtClean="0"/>
                        <a:t> - </a:t>
                      </a:r>
                      <a:r>
                        <a:rPr lang="en-US" dirty="0" smtClean="0"/>
                        <a:t>¼</a:t>
                      </a:r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Platforma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Obvykle 2P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1P – 2P, GPU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I/O </a:t>
                      </a:r>
                      <a:r>
                        <a:rPr lang="cs-CZ" dirty="0" smtClean="0"/>
                        <a:t>rozšiřitelnost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Proprietární formát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PCI-Express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Rozšiřitelnost RAM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25%-50%</a:t>
                      </a:r>
                    </a:p>
                    <a:p>
                      <a:r>
                        <a:rPr lang="cs-CZ" dirty="0" smtClean="0"/>
                        <a:t>maximální kapacity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50%-75%</a:t>
                      </a:r>
                      <a:endParaRPr lang="cs-CZ" baseline="0" dirty="0" smtClean="0"/>
                    </a:p>
                    <a:p>
                      <a:r>
                        <a:rPr lang="cs-CZ" baseline="0" dirty="0" smtClean="0"/>
                        <a:t>maximální kapacity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LAN/SAN </a:t>
                      </a:r>
                      <a:r>
                        <a:rPr lang="cs-CZ" dirty="0" err="1" smtClean="0"/>
                        <a:t>Fabric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Proprietární</a:t>
                      </a:r>
                      <a:r>
                        <a:rPr lang="cs-CZ" baseline="0" dirty="0" smtClean="0"/>
                        <a:t> moduly uvnitř </a:t>
                      </a:r>
                      <a:r>
                        <a:rPr lang="cs-CZ" baseline="0" dirty="0" err="1" smtClean="0"/>
                        <a:t>chassi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</a:t>
                      </a:r>
                      <a:r>
                        <a:rPr lang="cs-CZ" baseline="0" dirty="0" smtClean="0"/>
                        <a:t>ně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Kabeláž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Málo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Mnoho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Granularita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box = +/- 10 uzlů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box = 4 až 24</a:t>
                      </a:r>
                      <a:r>
                        <a:rPr lang="cs-CZ" baseline="0" dirty="0" smtClean="0"/>
                        <a:t> uzlů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97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5" y="3845592"/>
            <a:ext cx="3515858" cy="147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err="1" smtClean="0"/>
              <a:t>MultiNode</a:t>
            </a:r>
            <a:r>
              <a:rPr lang="cs-CZ" sz="3400" b="1" dirty="0"/>
              <a:t> </a:t>
            </a:r>
            <a:r>
              <a:rPr lang="cs-CZ" sz="3400" b="1" dirty="0" smtClean="0"/>
              <a:t>řešení</a:t>
            </a:r>
            <a:br>
              <a:rPr lang="cs-CZ" sz="3400" b="1" dirty="0" smtClean="0"/>
            </a:br>
            <a:r>
              <a:rPr lang="cs-CZ" sz="3400" b="1" dirty="0" err="1" smtClean="0">
                <a:solidFill>
                  <a:srgbClr val="FF0000"/>
                </a:solidFill>
              </a:rPr>
              <a:t>Microserver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endParaRPr lang="cs-CZ" sz="3400" b="1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060848"/>
            <a:ext cx="3408780" cy="14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257232"/>
              </p:ext>
            </p:extLst>
          </p:nvPr>
        </p:nvGraphicFramePr>
        <p:xfrm>
          <a:off x="3995936" y="2036544"/>
          <a:ext cx="4608512" cy="35102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52128"/>
                <a:gridCol w="345638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Microservery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Hustota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 – 24 uzlů /</a:t>
                      </a:r>
                      <a:r>
                        <a:rPr lang="cs-CZ" baseline="0" dirty="0" smtClean="0"/>
                        <a:t> 3U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CPU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Intel® Atom</a:t>
                      </a:r>
                      <a:r>
                        <a:rPr lang="cs-CZ" baseline="0" dirty="0" smtClean="0"/>
                        <a:t> (8W)</a:t>
                      </a:r>
                      <a:endParaRPr lang="cs-CZ" dirty="0" smtClean="0"/>
                    </a:p>
                    <a:p>
                      <a:r>
                        <a:rPr lang="cs-CZ" dirty="0" smtClean="0"/>
                        <a:t>Intel® </a:t>
                      </a:r>
                      <a:r>
                        <a:rPr lang="cs-CZ" dirty="0" err="1" smtClean="0"/>
                        <a:t>Xeon</a:t>
                      </a:r>
                      <a:r>
                        <a:rPr lang="cs-CZ" dirty="0" smtClean="0"/>
                        <a:t> E3/E5 (</a:t>
                      </a:r>
                      <a:r>
                        <a:rPr lang="cs-CZ" dirty="0" smtClean="0"/>
                        <a:t>17W-80W</a:t>
                      </a:r>
                      <a:r>
                        <a:rPr lang="cs-CZ" dirty="0" smtClean="0"/>
                        <a:t>)</a:t>
                      </a:r>
                    </a:p>
                    <a:p>
                      <a:r>
                        <a:rPr lang="cs-CZ" dirty="0" smtClean="0"/>
                        <a:t>AMD </a:t>
                      </a:r>
                      <a:r>
                        <a:rPr lang="cs-CZ" dirty="0" err="1" smtClean="0"/>
                        <a:t>Opteron</a:t>
                      </a:r>
                      <a:r>
                        <a:rPr lang="cs-CZ" dirty="0" smtClean="0"/>
                        <a:t> 3300 (25W-65W)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HDD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2×</a:t>
                      </a:r>
                      <a:r>
                        <a:rPr lang="cs-CZ" baseline="0" dirty="0" smtClean="0"/>
                        <a:t> 3,5“ </a:t>
                      </a:r>
                      <a:r>
                        <a:rPr lang="cs-CZ" baseline="0" dirty="0" err="1" smtClean="0"/>
                        <a:t>hotswap</a:t>
                      </a:r>
                      <a:r>
                        <a:rPr lang="cs-CZ" baseline="0" dirty="0" smtClean="0"/>
                        <a:t> SAS/</a:t>
                      </a:r>
                      <a:r>
                        <a:rPr lang="cs-CZ" baseline="0" dirty="0" err="1" smtClean="0"/>
                        <a:t>sATA</a:t>
                      </a:r>
                      <a:r>
                        <a:rPr lang="cs-CZ" baseline="0" dirty="0" smtClean="0"/>
                        <a:t>*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Slot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PCI-Express slot*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RAM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Max.64GB DDR3*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2× </a:t>
                      </a:r>
                      <a:r>
                        <a:rPr lang="cs-CZ" dirty="0" err="1" smtClean="0"/>
                        <a:t>GbE</a:t>
                      </a:r>
                      <a:r>
                        <a:rPr lang="cs-CZ" dirty="0" smtClean="0"/>
                        <a:t> + plné IPMI,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switch</a:t>
                      </a:r>
                      <a:r>
                        <a:rPr lang="cs-CZ" baseline="0" dirty="0" smtClean="0"/>
                        <a:t>*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cs-CZ" dirty="0" smtClean="0"/>
                        <a:t>Více </a:t>
                      </a:r>
                      <a:r>
                        <a:rPr lang="cs-CZ" dirty="0" smtClean="0"/>
                        <a:t>informací na </a:t>
                      </a:r>
                      <a:r>
                        <a:rPr lang="cs-CZ" dirty="0" smtClean="0">
                          <a:hlinkClick r:id="rId6"/>
                        </a:rPr>
                        <a:t>www.abacus.cz/link/3/</a:t>
                      </a:r>
                      <a:endParaRPr lang="cs-CZ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Šestnácticípá hvězda 6"/>
          <p:cNvSpPr/>
          <p:nvPr/>
        </p:nvSpPr>
        <p:spPr>
          <a:xfrm rot="20495946">
            <a:off x="562796" y="5403864"/>
            <a:ext cx="1656184" cy="576064"/>
          </a:xfrm>
          <a:prstGeom prst="star1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3"/>
                </a:solidFill>
              </a:rPr>
              <a:t>Web</a:t>
            </a:r>
          </a:p>
          <a:p>
            <a:pPr algn="ctr"/>
            <a:r>
              <a:rPr lang="cs-CZ" sz="1400" b="1" dirty="0" err="1" smtClean="0">
                <a:solidFill>
                  <a:schemeClr val="accent3"/>
                </a:solidFill>
              </a:rPr>
              <a:t>hosting</a:t>
            </a:r>
            <a:endParaRPr lang="cs-CZ" sz="1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3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3" descr="FatTwin 2.5_Front Pull Out_Left_lowres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716906"/>
            <a:ext cx="3586818" cy="2000126"/>
          </a:xfrm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err="1" smtClean="0"/>
              <a:t>MultiNode</a:t>
            </a:r>
            <a:r>
              <a:rPr lang="cs-CZ" sz="3400" b="1" dirty="0" smtClean="0"/>
              <a:t> řešení</a:t>
            </a:r>
            <a:br>
              <a:rPr lang="cs-CZ" sz="3400" b="1" dirty="0" smtClean="0"/>
            </a:br>
            <a:r>
              <a:rPr lang="cs-CZ" sz="3400" b="1" dirty="0" smtClean="0">
                <a:solidFill>
                  <a:srgbClr val="FF0000"/>
                </a:solidFill>
              </a:rPr>
              <a:t>4U </a:t>
            </a:r>
            <a:r>
              <a:rPr lang="cs-CZ" sz="3400" b="1" dirty="0" err="1" smtClean="0">
                <a:solidFill>
                  <a:srgbClr val="FF0000"/>
                </a:solidFill>
              </a:rPr>
              <a:t>FatTwin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endParaRPr lang="cs-CZ" sz="3400" b="1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64"/>
          <p:cNvSpPr txBox="1">
            <a:spLocks noChangeArrowheads="1"/>
          </p:cNvSpPr>
          <p:nvPr/>
        </p:nvSpPr>
        <p:spPr bwMode="auto">
          <a:xfrm>
            <a:off x="912813" y="1628800"/>
            <a:ext cx="123031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sz="1400">
              <a:latin typeface="Tahoma" pitchFamily="34" charset="0"/>
            </a:endParaRPr>
          </a:p>
        </p:txBody>
      </p:sp>
      <p:pic>
        <p:nvPicPr>
          <p:cNvPr id="17" name="Picture 1" descr="Fat Twin 3.5_Front Pull Out_Left_lowres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7315" y="1716906"/>
            <a:ext cx="3254588" cy="1928118"/>
          </a:xfrm>
          <a:prstGeom prst="rect">
            <a:avLst/>
          </a:prstGeom>
        </p:spPr>
      </p:pic>
      <p:sp>
        <p:nvSpPr>
          <p:cNvPr id="18" name="TextBox 64"/>
          <p:cNvSpPr txBox="1">
            <a:spLocks noChangeArrowheads="1"/>
          </p:cNvSpPr>
          <p:nvPr/>
        </p:nvSpPr>
        <p:spPr bwMode="auto">
          <a:xfrm>
            <a:off x="5543632" y="1519933"/>
            <a:ext cx="123031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sz="1400">
              <a:latin typeface="Tahoma" pitchFamily="34" charset="0"/>
            </a:endParaRPr>
          </a:p>
        </p:txBody>
      </p:sp>
      <p:graphicFrame>
        <p:nvGraphicFramePr>
          <p:cNvPr id="2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012649"/>
              </p:ext>
            </p:extLst>
          </p:nvPr>
        </p:nvGraphicFramePr>
        <p:xfrm>
          <a:off x="623032" y="3717032"/>
          <a:ext cx="7981416" cy="2468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60472"/>
                <a:gridCol w="2660472"/>
                <a:gridCol w="2660472"/>
              </a:tblGrid>
              <a:tr h="26669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 uzlový systém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 uzlový systém</a:t>
                      </a:r>
                      <a:endParaRPr lang="cs-CZ" dirty="0"/>
                    </a:p>
                  </a:txBody>
                  <a:tcPr/>
                </a:tc>
              </a:tr>
              <a:tr h="266696">
                <a:tc>
                  <a:txBody>
                    <a:bodyPr/>
                    <a:lstStyle/>
                    <a:p>
                      <a:r>
                        <a:rPr lang="cs-CZ" dirty="0" smtClean="0"/>
                        <a:t>Hustota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8 serverů /</a:t>
                      </a:r>
                      <a:r>
                        <a:rPr lang="en-US" baseline="0" dirty="0" smtClean="0"/>
                        <a:t> </a:t>
                      </a:r>
                      <a:r>
                        <a:rPr lang="cs-CZ" baseline="0" dirty="0" smtClean="0"/>
                        <a:t>4U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 servery /</a:t>
                      </a:r>
                      <a:r>
                        <a:rPr lang="en-US" baseline="0" dirty="0" smtClean="0"/>
                        <a:t> </a:t>
                      </a:r>
                      <a:r>
                        <a:rPr lang="cs-CZ" baseline="0" dirty="0" smtClean="0"/>
                        <a:t>4</a:t>
                      </a:r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/>
                </a:tc>
              </a:tr>
              <a:tr h="266696">
                <a:tc>
                  <a:txBody>
                    <a:bodyPr/>
                    <a:lstStyle/>
                    <a:p>
                      <a:r>
                        <a:rPr lang="cs-CZ" dirty="0" smtClean="0"/>
                        <a:t>Platforma</a:t>
                      </a:r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 err="1" smtClean="0"/>
                        <a:t>Dual</a:t>
                      </a:r>
                      <a:r>
                        <a:rPr lang="cs-CZ" dirty="0" smtClean="0"/>
                        <a:t> Intel® </a:t>
                      </a:r>
                      <a:r>
                        <a:rPr lang="cs-CZ" dirty="0" err="1" smtClean="0"/>
                        <a:t>Xeon</a:t>
                      </a:r>
                      <a:r>
                        <a:rPr lang="cs-CZ" dirty="0" smtClean="0"/>
                        <a:t> E5-2600, 512GB DDR3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66696"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HDD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</a:t>
                      </a:r>
                      <a:r>
                        <a:rPr lang="cs-CZ" dirty="0" smtClean="0"/>
                        <a:t>1U server (až 6×2,5“)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</a:t>
                      </a:r>
                      <a:r>
                        <a:rPr lang="cs-CZ" dirty="0" smtClean="0"/>
                        <a:t>2U </a:t>
                      </a:r>
                      <a:r>
                        <a:rPr lang="en-US" dirty="0" smtClean="0"/>
                        <a:t>server </a:t>
                      </a:r>
                      <a:r>
                        <a:rPr lang="cs-CZ" dirty="0" smtClean="0"/>
                        <a:t>(až 8×3,5“)</a:t>
                      </a:r>
                      <a:endParaRPr lang="cs-CZ" dirty="0"/>
                    </a:p>
                  </a:txBody>
                  <a:tcPr/>
                </a:tc>
              </a:tr>
              <a:tr h="266696">
                <a:tc>
                  <a:txBody>
                    <a:bodyPr/>
                    <a:lstStyle/>
                    <a:p>
                      <a:r>
                        <a:rPr lang="cs-CZ" dirty="0" smtClean="0"/>
                        <a:t>PCI-Express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1× </a:t>
                      </a:r>
                      <a:r>
                        <a:rPr lang="en-US" dirty="0" err="1" smtClean="0"/>
                        <a:t>PCIe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Až </a:t>
                      </a:r>
                      <a:r>
                        <a:rPr lang="en-US" dirty="0" smtClean="0"/>
                        <a:t>3× </a:t>
                      </a:r>
                      <a:r>
                        <a:rPr lang="en-US" dirty="0" err="1" smtClean="0"/>
                        <a:t>PCIe</a:t>
                      </a:r>
                      <a:endParaRPr lang="cs-CZ" dirty="0"/>
                    </a:p>
                  </a:txBody>
                  <a:tcPr/>
                </a:tc>
              </a:tr>
              <a:tr h="466718">
                <a:tc gridSpan="3">
                  <a:txBody>
                    <a:bodyPr/>
                    <a:lstStyle/>
                    <a:p>
                      <a:r>
                        <a:rPr lang="cs-CZ" dirty="0" smtClean="0"/>
                        <a:t>Varianty s I/O panelem na přední straně.</a:t>
                      </a:r>
                    </a:p>
                    <a:p>
                      <a:r>
                        <a:rPr lang="cs-CZ" dirty="0" smtClean="0"/>
                        <a:t>16%</a:t>
                      </a:r>
                      <a:r>
                        <a:rPr lang="cs-CZ" baseline="0" dirty="0" smtClean="0"/>
                        <a:t> úspora elektrické energie. </a:t>
                      </a:r>
                      <a:r>
                        <a:rPr lang="cs-CZ" dirty="0" smtClean="0"/>
                        <a:t>Více informací na </a:t>
                      </a:r>
                      <a:r>
                        <a:rPr lang="cs-CZ" dirty="0" smtClean="0">
                          <a:hlinkClick r:id="rId6"/>
                        </a:rPr>
                        <a:t>www.abacus.cz/link/8/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4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smtClean="0"/>
              <a:t>Agenda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endParaRPr lang="cs-CZ" sz="3400" b="1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2780928"/>
            <a:ext cx="8001000" cy="3312368"/>
          </a:xfrm>
        </p:spPr>
        <p:txBody>
          <a:bodyPr numCol="1">
            <a:normAutofit/>
          </a:bodyPr>
          <a:lstStyle/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»"/>
            </a:pPr>
            <a:r>
              <a:rPr lang="cs-CZ" sz="4000" dirty="0" smtClean="0"/>
              <a:t>Představení </a:t>
            </a:r>
            <a:r>
              <a:rPr lang="cs-CZ" sz="4000" dirty="0" smtClean="0"/>
              <a:t>firmy</a:t>
            </a:r>
            <a:endParaRPr lang="cs-CZ" sz="4000" dirty="0"/>
          </a:p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»"/>
            </a:pPr>
            <a:r>
              <a:rPr lang="cs-CZ" sz="4000" dirty="0" smtClean="0"/>
              <a:t>Serverové novinky ve 2Q2013</a:t>
            </a:r>
          </a:p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»"/>
            </a:pPr>
            <a:r>
              <a:rPr lang="cs-CZ" sz="4000" dirty="0" smtClean="0"/>
              <a:t>Vzdálená správa, management</a:t>
            </a:r>
          </a:p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»"/>
            </a:pPr>
            <a:r>
              <a:rPr lang="cs-CZ" sz="4000" dirty="0" smtClean="0"/>
              <a:t>Nové </a:t>
            </a:r>
            <a:r>
              <a:rPr lang="cs-CZ" sz="4000" dirty="0"/>
              <a:t>formáty </a:t>
            </a:r>
            <a:r>
              <a:rPr lang="cs-CZ" sz="4000" dirty="0" smtClean="0"/>
              <a:t>serverů</a:t>
            </a:r>
            <a:endParaRPr lang="cs-CZ" sz="40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434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9884" y="2492896"/>
            <a:ext cx="82296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  <a:tabLst>
                <a:tab pos="1881188" algn="l"/>
              </a:tabLst>
            </a:pPr>
            <a:r>
              <a:rPr lang="cs-CZ" sz="2800" b="1" dirty="0" smtClean="0"/>
              <a:t>Další informace</a:t>
            </a:r>
          </a:p>
          <a:p>
            <a:pPr marL="0" indent="0" algn="ctr" eaLnBrk="1" hangingPunct="1">
              <a:lnSpc>
                <a:spcPct val="90000"/>
              </a:lnSpc>
              <a:buNone/>
              <a:tabLst>
                <a:tab pos="1881188" algn="l"/>
              </a:tabLst>
            </a:pPr>
            <a:r>
              <a:rPr lang="cs-CZ" sz="2800" b="1" dirty="0" smtClean="0"/>
              <a:t>Web: </a:t>
            </a:r>
          </a:p>
          <a:p>
            <a:pPr marL="0" indent="0" algn="ctr" eaLnBrk="1" hangingPunct="1">
              <a:lnSpc>
                <a:spcPct val="90000"/>
              </a:lnSpc>
              <a:buNone/>
              <a:tabLst>
                <a:tab pos="1881188" algn="l"/>
              </a:tabLst>
            </a:pPr>
            <a:r>
              <a:rPr lang="cs-CZ" sz="2800" b="1" dirty="0" smtClean="0">
                <a:hlinkClick r:id="rId3" action="ppaction://hlinkfile"/>
              </a:rPr>
              <a:t>konfiguruj.to</a:t>
            </a:r>
            <a:endParaRPr lang="cs-CZ" sz="2800" b="1" dirty="0" smtClean="0"/>
          </a:p>
          <a:p>
            <a:pPr marL="0" indent="0" algn="ctr" eaLnBrk="1" hangingPunct="1">
              <a:lnSpc>
                <a:spcPct val="90000"/>
              </a:lnSpc>
              <a:buNone/>
              <a:tabLst>
                <a:tab pos="1881188" algn="l"/>
              </a:tabLst>
            </a:pPr>
            <a:r>
              <a:rPr lang="cs-CZ" sz="2800" b="1" dirty="0" smtClean="0">
                <a:hlinkClick r:id="rId4"/>
              </a:rPr>
              <a:t>www.abacus.cz</a:t>
            </a:r>
            <a:endParaRPr lang="cs-CZ" sz="2800" b="1" dirty="0" smtClean="0"/>
          </a:p>
          <a:p>
            <a:pPr marL="0" indent="0" algn="ctr" eaLnBrk="1" hangingPunct="1">
              <a:lnSpc>
                <a:spcPct val="90000"/>
              </a:lnSpc>
              <a:buNone/>
              <a:tabLst>
                <a:tab pos="1881188" algn="l"/>
              </a:tabLst>
            </a:pPr>
            <a:endParaRPr lang="cs-CZ" sz="2800" b="1" dirty="0" smtClean="0"/>
          </a:p>
          <a:p>
            <a:pPr marL="0" indent="0" algn="ctr" eaLnBrk="1" hangingPunct="1">
              <a:lnSpc>
                <a:spcPct val="90000"/>
              </a:lnSpc>
              <a:buNone/>
              <a:tabLst>
                <a:tab pos="1881188" algn="l"/>
              </a:tabLst>
            </a:pPr>
            <a:r>
              <a:rPr lang="cs-CZ" sz="2800" b="1" dirty="0" smtClean="0"/>
              <a:t>Email:</a:t>
            </a:r>
          </a:p>
          <a:p>
            <a:pPr marL="0" indent="0" algn="ctr" eaLnBrk="1" hangingPunct="1">
              <a:lnSpc>
                <a:spcPct val="90000"/>
              </a:lnSpc>
              <a:buNone/>
              <a:tabLst>
                <a:tab pos="1881188" algn="l"/>
              </a:tabLst>
            </a:pPr>
            <a:r>
              <a:rPr lang="cs-CZ" sz="2800" b="1" dirty="0" smtClean="0">
                <a:hlinkClick r:id="rId5"/>
              </a:rPr>
              <a:t>servery@abacus.cz</a:t>
            </a:r>
            <a:r>
              <a:rPr lang="cs-CZ" sz="2800" b="1" dirty="0" smtClean="0"/>
              <a:t> </a:t>
            </a:r>
            <a:endParaRPr lang="cs-CZ" sz="2800" b="1" dirty="0"/>
          </a:p>
          <a:p>
            <a:pPr marL="0" indent="0" algn="ctr" eaLnBrk="1" hangingPunct="1">
              <a:lnSpc>
                <a:spcPct val="90000"/>
              </a:lnSpc>
              <a:buNone/>
              <a:tabLst>
                <a:tab pos="1881188" algn="l"/>
              </a:tabLst>
            </a:pPr>
            <a:endParaRPr lang="cs-CZ" sz="2800" b="1" dirty="0" smtClean="0"/>
          </a:p>
          <a:p>
            <a:pPr marL="0" indent="0" algn="ctr" eaLnBrk="1" hangingPunct="1">
              <a:lnSpc>
                <a:spcPct val="90000"/>
              </a:lnSpc>
              <a:buNone/>
              <a:tabLst>
                <a:tab pos="1881188" algn="l"/>
              </a:tabLst>
            </a:pPr>
            <a:endParaRPr lang="cs-CZ" sz="2400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97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smtClean="0"/>
              <a:t>Tradice,</a:t>
            </a:r>
            <a:br>
              <a:rPr lang="cs-CZ" sz="3400" b="1" dirty="0" smtClean="0"/>
            </a:br>
            <a:r>
              <a:rPr lang="cs-CZ" sz="3400" b="1" dirty="0" smtClean="0"/>
              <a:t>podíl na trhu</a:t>
            </a:r>
            <a:br>
              <a:rPr lang="cs-CZ" sz="3400" b="1" dirty="0" smtClean="0"/>
            </a:br>
            <a:endParaRPr lang="cs-CZ" sz="3400" b="1" dirty="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276872"/>
            <a:ext cx="8001000" cy="2982440"/>
          </a:xfrm>
        </p:spPr>
        <p:txBody>
          <a:bodyPr/>
          <a:lstStyle/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Největší výrobce serverů v CZ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ISO 9001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Servery </a:t>
            </a:r>
            <a:r>
              <a:rPr lang="cs-CZ" dirty="0"/>
              <a:t>vyrábíme od roku 2003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Téměř 2 700 serverů v roce 2012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Široké portfolio souvisejících produktů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Vlastní servisní síť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38107"/>
            <a:ext cx="2859581" cy="19198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360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b="1" dirty="0" smtClean="0"/>
              <a:t>Výhody serverů a</a:t>
            </a:r>
            <a:br>
              <a:rPr lang="cs-CZ" sz="3400" b="1" dirty="0" smtClean="0"/>
            </a:br>
            <a:r>
              <a:rPr lang="cs-CZ" sz="3400" b="1" dirty="0" err="1" smtClean="0"/>
              <a:t>storage</a:t>
            </a:r>
            <a:r>
              <a:rPr lang="cs-CZ" sz="3400" b="1" dirty="0" smtClean="0"/>
              <a:t> </a:t>
            </a:r>
            <a:r>
              <a:rPr lang="cs-CZ" sz="3400" b="1" dirty="0" err="1" smtClean="0"/>
              <a:t>Abacus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endParaRPr lang="cs-CZ" sz="3400" b="1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8001000" cy="3888432"/>
          </a:xfrm>
        </p:spPr>
        <p:txBody>
          <a:bodyPr/>
          <a:lstStyle/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Vlastní servisní síť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Konfigurace podle požadavků zákazníka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Nejširší výběr na trhu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Optimální poměr cena/výkon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Rozumné ceny rozšíření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Otevřenost pro upgrade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dirty="0" smtClean="0"/>
              <a:t>Unikátní technická řešení</a:t>
            </a:r>
          </a:p>
        </p:txBody>
      </p:sp>
      <p:pic>
        <p:nvPicPr>
          <p:cNvPr id="1026" name="Picture 2" descr="F:\Abacus\konfiguruj.to\img\SPMC-chassi-mini\847-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588893"/>
            <a:ext cx="3347864" cy="22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35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600" b="1" dirty="0" smtClean="0"/>
              <a:t>Novinky ve</a:t>
            </a:r>
            <a:br>
              <a:rPr lang="cs-CZ" sz="3600" b="1" dirty="0" smtClean="0"/>
            </a:br>
            <a:r>
              <a:rPr lang="cs-CZ" sz="3600" b="1" dirty="0" smtClean="0"/>
              <a:t>2Q2013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400" b="1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2060848"/>
            <a:ext cx="8001000" cy="4032448"/>
          </a:xfrm>
        </p:spPr>
        <p:txBody>
          <a:bodyPr numCol="1">
            <a:normAutofit/>
          </a:bodyPr>
          <a:lstStyle/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»"/>
            </a:pPr>
            <a:r>
              <a:rPr lang="cs-CZ" sz="2800" b="1" dirty="0" smtClean="0"/>
              <a:t>Intel® </a:t>
            </a:r>
            <a:r>
              <a:rPr lang="cs-CZ" sz="2800" b="1" dirty="0" err="1" smtClean="0"/>
              <a:t>Xeon</a:t>
            </a:r>
            <a:r>
              <a:rPr lang="cs-CZ" sz="2800" b="1" dirty="0" smtClean="0"/>
              <a:t>® E3-1200v3</a:t>
            </a:r>
            <a:r>
              <a:rPr lang="cs-CZ" sz="2800" dirty="0" smtClean="0"/>
              <a:t> – nové procesory</a:t>
            </a:r>
            <a:br>
              <a:rPr lang="cs-CZ" sz="2800" dirty="0" smtClean="0"/>
            </a:br>
            <a:endParaRPr lang="cs-CZ" sz="2800" dirty="0" smtClean="0"/>
          </a:p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»"/>
            </a:pPr>
            <a:r>
              <a:rPr lang="cs-CZ" sz="2800" b="1" dirty="0" smtClean="0"/>
              <a:t>LSI </a:t>
            </a:r>
            <a:r>
              <a:rPr lang="cs-CZ" sz="2800" b="1" dirty="0" err="1" smtClean="0"/>
              <a:t>Syncro</a:t>
            </a:r>
            <a:r>
              <a:rPr lang="cs-CZ" sz="2800" b="1" dirty="0" smtClean="0"/>
              <a:t> CS </a:t>
            </a:r>
            <a:r>
              <a:rPr lang="cs-CZ" sz="2800" dirty="0" smtClean="0"/>
              <a:t>– HA storage</a:t>
            </a:r>
            <a:br>
              <a:rPr lang="cs-CZ" sz="2800" dirty="0" smtClean="0"/>
            </a:br>
            <a:endParaRPr lang="cs-CZ" sz="2800" dirty="0" smtClean="0"/>
          </a:p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»"/>
            </a:pPr>
            <a:r>
              <a:rPr lang="cs-CZ" sz="2800" b="1" dirty="0" err="1" smtClean="0"/>
              <a:t>nVIDIA</a:t>
            </a:r>
            <a:r>
              <a:rPr lang="cs-CZ" sz="2800" b="1" dirty="0" smtClean="0"/>
              <a:t> GRID™ VGX</a:t>
            </a:r>
            <a:r>
              <a:rPr lang="cs-CZ" sz="2800" dirty="0" smtClean="0"/>
              <a:t> – HW pro VDI</a:t>
            </a:r>
            <a:br>
              <a:rPr lang="cs-CZ" sz="2800" dirty="0" smtClean="0"/>
            </a:br>
            <a:endParaRPr lang="cs-CZ" sz="2800" dirty="0" smtClean="0"/>
          </a:p>
          <a:p>
            <a:pPr eaLnBrk="1" hangingPunct="1">
              <a:lnSpc>
                <a:spcPct val="90000"/>
              </a:lnSpc>
              <a:buSzPct val="100000"/>
              <a:buFont typeface="Arial" pitchFamily="34" charset="0"/>
              <a:buChar char="»"/>
            </a:pPr>
            <a:r>
              <a:rPr lang="cs-CZ" sz="2800" b="1" dirty="0" smtClean="0"/>
              <a:t>Supermicro 6047R-E1R72L</a:t>
            </a:r>
            <a:r>
              <a:rPr lang="cs-CZ" sz="2800" dirty="0" smtClean="0"/>
              <a:t> - HW pro </a:t>
            </a:r>
            <a:r>
              <a:rPr lang="cs-CZ" sz="2800" dirty="0" err="1" smtClean="0"/>
              <a:t>cloud</a:t>
            </a:r>
            <a:r>
              <a:rPr lang="cs-CZ" sz="2800" dirty="0" smtClean="0"/>
              <a:t> storage a </a:t>
            </a:r>
            <a:r>
              <a:rPr lang="cs-CZ" sz="2800" dirty="0" err="1" smtClean="0"/>
              <a:t>bigdata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072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dirty="0" smtClean="0"/>
              <a:t>Novinky ve 2Q2013: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r>
              <a:rPr lang="cs-CZ" sz="3600" b="1" dirty="0"/>
              <a:t>Intel </a:t>
            </a:r>
            <a:r>
              <a:rPr lang="cs-CZ" sz="3600" b="1" dirty="0" err="1"/>
              <a:t>Xeon</a:t>
            </a:r>
            <a:r>
              <a:rPr lang="cs-CZ" sz="3600" b="1" dirty="0"/>
              <a:t> E3-1200v3</a:t>
            </a:r>
            <a:r>
              <a:rPr lang="cs-CZ" sz="3600" dirty="0"/>
              <a:t/>
            </a:r>
            <a:br>
              <a:rPr lang="cs-CZ" sz="3600" dirty="0"/>
            </a:br>
            <a:endParaRPr lang="cs-CZ" sz="3400" b="1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205038"/>
            <a:ext cx="8001000" cy="3887787"/>
          </a:xfrm>
        </p:spPr>
        <p:txBody>
          <a:bodyPr/>
          <a:lstStyle/>
          <a:p>
            <a:pPr marL="0" indent="0" eaLnBrk="1" hangingPunct="1">
              <a:buNone/>
            </a:pPr>
            <a:endParaRPr lang="cs-CZ" sz="2400" dirty="0" smtClean="0"/>
          </a:p>
          <a:p>
            <a:pPr eaLnBrk="1" hangingPunct="1">
              <a:buFont typeface="Arial" pitchFamily="34" charset="0"/>
              <a:buChar char="»"/>
            </a:pPr>
            <a:endParaRPr lang="cs-CZ" sz="2400" dirty="0" smtClean="0"/>
          </a:p>
          <a:p>
            <a:pPr eaLnBrk="1" hangingPunct="1">
              <a:buFont typeface="Arial" pitchFamily="34" charset="0"/>
              <a:buChar char="»"/>
            </a:pPr>
            <a:endParaRPr lang="cs-CZ" sz="2400" dirty="0"/>
          </a:p>
        </p:txBody>
      </p:sp>
      <p:sp>
        <p:nvSpPr>
          <p:cNvPr id="8" name="Rectangle 7"/>
          <p:cNvSpPr/>
          <p:nvPr/>
        </p:nvSpPr>
        <p:spPr>
          <a:xfrm>
            <a:off x="2819405" y="5733256"/>
            <a:ext cx="3505191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3337" indent="0" algn="ctr" eaLnBrk="1" hangingPunct="1">
              <a:buNone/>
            </a:pPr>
            <a:r>
              <a:rPr lang="cs-CZ" b="1" dirty="0"/>
              <a:t>Více </a:t>
            </a:r>
            <a:r>
              <a:rPr lang="cs-CZ" b="1" dirty="0" smtClean="0"/>
              <a:t>na </a:t>
            </a:r>
            <a:r>
              <a:rPr lang="cs-CZ" b="1" dirty="0" smtClean="0">
                <a:hlinkClick r:id="rId4"/>
              </a:rPr>
              <a:t>www.abacus.cz/link/9/</a:t>
            </a:r>
            <a:endParaRPr lang="cs-CZ" b="1" dirty="0"/>
          </a:p>
        </p:txBody>
      </p:sp>
      <p:pic>
        <p:nvPicPr>
          <p:cNvPr id="4098" name="Picture 2" descr="http://www.abacus.cz/web/Konfig/x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988840"/>
            <a:ext cx="5688632" cy="348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7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628800"/>
            <a:ext cx="3133874" cy="250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dirty="0" smtClean="0"/>
              <a:t>Novinky ve 2Q2013:</a:t>
            </a:r>
            <a:r>
              <a:rPr lang="cs-CZ" sz="3400" b="1" dirty="0" smtClean="0"/>
              <a:t/>
            </a:r>
            <a:br>
              <a:rPr lang="cs-CZ" sz="3400" b="1" dirty="0" smtClean="0"/>
            </a:br>
            <a:r>
              <a:rPr lang="cs-CZ" sz="3600" b="1" dirty="0"/>
              <a:t>LSI </a:t>
            </a:r>
            <a:r>
              <a:rPr lang="cs-CZ" sz="3600" b="1" dirty="0" err="1"/>
              <a:t>Syncro</a:t>
            </a:r>
            <a:r>
              <a:rPr lang="cs-CZ" sz="3600" b="1" dirty="0"/>
              <a:t> </a:t>
            </a:r>
            <a:r>
              <a:rPr lang="cs-CZ" sz="3600" b="1" dirty="0" smtClean="0"/>
              <a:t>CS</a:t>
            </a:r>
            <a:r>
              <a:rPr lang="cs-CZ" sz="3600" dirty="0"/>
              <a:t/>
            </a:r>
            <a:br>
              <a:rPr lang="cs-CZ" sz="3600" dirty="0"/>
            </a:br>
            <a:endParaRPr lang="cs-CZ" sz="3400" b="1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4752528" cy="1343752"/>
          </a:xfrm>
        </p:spPr>
        <p:txBody>
          <a:bodyPr/>
          <a:lstStyle/>
          <a:p>
            <a:pPr eaLnBrk="1" hangingPunct="1">
              <a:buFont typeface="Arial" pitchFamily="34" charset="0"/>
              <a:buChar char="»"/>
            </a:pPr>
            <a:r>
              <a:rPr lang="cs-CZ" sz="2400" dirty="0" smtClean="0"/>
              <a:t>2× HW SAS2 RAID karty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2400" dirty="0" smtClean="0"/>
              <a:t>Synchronní R&amp;W </a:t>
            </a:r>
            <a:r>
              <a:rPr lang="cs-CZ" sz="2400" dirty="0" err="1" smtClean="0"/>
              <a:t>cache</a:t>
            </a:r>
            <a:endParaRPr lang="cs-CZ" sz="240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cs-CZ" sz="2400" dirty="0" smtClean="0"/>
              <a:t>SSD R&amp;W </a:t>
            </a:r>
            <a:r>
              <a:rPr lang="cs-CZ" sz="2400" dirty="0" err="1" smtClean="0"/>
              <a:t>cache</a:t>
            </a:r>
            <a:endParaRPr lang="cs-CZ" sz="2400" dirty="0" smtClean="0"/>
          </a:p>
          <a:p>
            <a:pPr eaLnBrk="1" hangingPunct="1">
              <a:buFont typeface="Arial" pitchFamily="34" charset="0"/>
              <a:buChar char="»"/>
            </a:pPr>
            <a:endParaRPr lang="cs-CZ" sz="2400" dirty="0" smtClean="0"/>
          </a:p>
          <a:p>
            <a:pPr eaLnBrk="1" hangingPunct="1">
              <a:buFont typeface="Arial" pitchFamily="34" charset="0"/>
              <a:buChar char="»"/>
            </a:pPr>
            <a:endParaRPr lang="cs-CZ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6" y="3116568"/>
            <a:ext cx="2744572" cy="25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799"/>
            <a:ext cx="31623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24362" y="4221088"/>
            <a:ext cx="4574034" cy="146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»"/>
            </a:pPr>
            <a:r>
              <a:rPr lang="cs-CZ" sz="2400" kern="0" dirty="0" smtClean="0"/>
              <a:t>Cluster-in-Box (</a:t>
            </a:r>
            <a:r>
              <a:rPr lang="cs-CZ" sz="2400" b="1" kern="0" dirty="0" err="1" smtClean="0"/>
              <a:t>CiB</a:t>
            </a:r>
            <a:r>
              <a:rPr lang="cs-CZ" sz="2400" kern="0" dirty="0" smtClean="0"/>
              <a:t>) nebo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2400" b="1" kern="0" dirty="0" smtClean="0"/>
              <a:t>2+1 box</a:t>
            </a:r>
            <a:r>
              <a:rPr lang="cs-CZ" sz="2400" kern="0" dirty="0" smtClean="0"/>
              <a:t> řešení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2400" kern="0" dirty="0" smtClean="0"/>
              <a:t>MS Windows 2008R2/2012</a:t>
            </a:r>
          </a:p>
          <a:p>
            <a:pPr eaLnBrk="1" hangingPunct="1">
              <a:buFont typeface="Arial" pitchFamily="34" charset="0"/>
              <a:buChar char="»"/>
            </a:pPr>
            <a:endParaRPr lang="cs-CZ" sz="2400" kern="0" dirty="0" smtClean="0"/>
          </a:p>
          <a:p>
            <a:pPr eaLnBrk="1" hangingPunct="1">
              <a:buFont typeface="Arial" pitchFamily="34" charset="0"/>
              <a:buChar char="»"/>
            </a:pPr>
            <a:endParaRPr lang="cs-CZ" sz="2400" kern="0" dirty="0"/>
          </a:p>
        </p:txBody>
      </p:sp>
      <p:sp>
        <p:nvSpPr>
          <p:cNvPr id="13" name="Rectangle 12"/>
          <p:cNvSpPr/>
          <p:nvPr/>
        </p:nvSpPr>
        <p:spPr>
          <a:xfrm>
            <a:off x="2755285" y="5733256"/>
            <a:ext cx="3633431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3337" indent="0" algn="ctr" eaLnBrk="1" hangingPunct="1">
              <a:buNone/>
            </a:pPr>
            <a:r>
              <a:rPr lang="cs-CZ" b="1" dirty="0"/>
              <a:t>Více </a:t>
            </a:r>
            <a:r>
              <a:rPr lang="cs-CZ" b="1" dirty="0" smtClean="0"/>
              <a:t>na </a:t>
            </a:r>
            <a:r>
              <a:rPr lang="cs-CZ" b="1" dirty="0" smtClean="0">
                <a:hlinkClick r:id="rId7"/>
              </a:rPr>
              <a:t>www.abacus.cz/link/10/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906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uiExpand="1" build="p"/>
      <p:bldP spid="10" grpId="0" uiExpand="1" build="p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dirty="0" smtClean="0"/>
              <a:t>Novinky ve 2Q2013:</a:t>
            </a:r>
            <a:br>
              <a:rPr lang="cs-CZ" sz="3400" dirty="0" smtClean="0"/>
            </a:br>
            <a:r>
              <a:rPr lang="cs-CZ" sz="3600" b="1" dirty="0"/>
              <a:t>nVidia GRID™ </a:t>
            </a:r>
            <a:r>
              <a:rPr lang="cs-CZ" sz="3600" b="1" dirty="0" smtClean="0"/>
              <a:t>VGX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400" b="1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36355"/>
            <a:ext cx="7982435" cy="255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59" y="4313313"/>
            <a:ext cx="3991217" cy="177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»"/>
            </a:pPr>
            <a:endParaRPr lang="cs-CZ" sz="1000" kern="0" dirty="0"/>
          </a:p>
          <a:p>
            <a:pPr marL="0" indent="0" eaLnBrk="1" hangingPunct="1">
              <a:buNone/>
            </a:pPr>
            <a:r>
              <a:rPr lang="cs-CZ" sz="1000" b="1" kern="0" dirty="0"/>
              <a:t>Výhody technologie  NVIDIA GRID VGX pro správce </a:t>
            </a:r>
            <a:r>
              <a:rPr lang="cs-CZ" sz="1000" b="1" kern="0" dirty="0" smtClean="0"/>
              <a:t>IT:</a:t>
            </a:r>
            <a:br>
              <a:rPr lang="cs-CZ" sz="1000" b="1" kern="0" dirty="0" smtClean="0"/>
            </a:br>
            <a:endParaRPr lang="cs-CZ" sz="1000" b="1" kern="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cs-CZ" sz="1000" kern="0" dirty="0" smtClean="0"/>
              <a:t>podpora </a:t>
            </a:r>
            <a:r>
              <a:rPr lang="cs-CZ" sz="1000" kern="0" dirty="0"/>
              <a:t>všech hlavních </a:t>
            </a:r>
            <a:r>
              <a:rPr lang="cs-CZ" sz="1000" kern="0" dirty="0" err="1"/>
              <a:t>virtualizačních</a:t>
            </a:r>
            <a:r>
              <a:rPr lang="cs-CZ" sz="1000" kern="0" dirty="0"/>
              <a:t> technologií - Citrix, Microsoft, and </a:t>
            </a:r>
            <a:r>
              <a:rPr lang="cs-CZ" sz="1000" kern="0" dirty="0" err="1" smtClean="0"/>
              <a:t>Vmware</a:t>
            </a:r>
            <a:endParaRPr lang="cs-CZ" sz="1000" kern="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cs-CZ" sz="1000" kern="0" dirty="0" smtClean="0"/>
              <a:t>umožňuje </a:t>
            </a:r>
            <a:r>
              <a:rPr lang="cs-CZ" sz="1000" kern="0" dirty="0"/>
              <a:t>přesunout uživatele využívající intenzivní grafický výkon svých PC do virtuálního </a:t>
            </a:r>
            <a:r>
              <a:rPr lang="cs-CZ" sz="1000" kern="0" dirty="0" smtClean="0"/>
              <a:t>prostředí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1000" kern="0" dirty="0" smtClean="0"/>
              <a:t>zvyšuje </a:t>
            </a:r>
            <a:r>
              <a:rPr lang="cs-CZ" sz="1000" kern="0" dirty="0"/>
              <a:t>produktivitu všech </a:t>
            </a:r>
            <a:r>
              <a:rPr lang="cs-CZ" sz="1000" kern="0" dirty="0" smtClean="0"/>
              <a:t>uživatelů</a:t>
            </a:r>
            <a:endParaRPr lang="cs-CZ" sz="1000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75888" y="4313313"/>
            <a:ext cx="3991217" cy="177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cs-CZ" sz="1000" b="1" kern="0" dirty="0" smtClean="0"/>
          </a:p>
          <a:p>
            <a:pPr marL="0" indent="0" eaLnBrk="1" hangingPunct="1">
              <a:buNone/>
            </a:pPr>
            <a:r>
              <a:rPr lang="cs-CZ" sz="1000" b="1" kern="0" dirty="0" smtClean="0"/>
              <a:t>Výhody </a:t>
            </a:r>
            <a:r>
              <a:rPr lang="cs-CZ" sz="1000" b="1" kern="0" dirty="0"/>
              <a:t>technologie  NVIDIA GRID VGX pro uživatele</a:t>
            </a:r>
            <a:r>
              <a:rPr lang="cs-CZ" sz="1000" kern="0" dirty="0" smtClean="0"/>
              <a:t>:</a:t>
            </a:r>
            <a:br>
              <a:rPr lang="cs-CZ" sz="1000" kern="0" dirty="0" smtClean="0"/>
            </a:br>
            <a:endParaRPr lang="cs-CZ" sz="1000" kern="0" dirty="0"/>
          </a:p>
          <a:p>
            <a:pPr eaLnBrk="1" hangingPunct="1">
              <a:buFont typeface="Arial" pitchFamily="34" charset="0"/>
              <a:buChar char="»"/>
            </a:pPr>
            <a:r>
              <a:rPr lang="cs-CZ" sz="1000" kern="0" dirty="0"/>
              <a:t>rychlá odezva grafického rozhraní a možnost využívat multimédia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1000" kern="0" dirty="0"/>
              <a:t>přístup ke všem důležitým aplikacím včetně těch, které využívají 3D grafiku</a:t>
            </a:r>
          </a:p>
          <a:p>
            <a:pPr eaLnBrk="1" hangingPunct="1">
              <a:buFont typeface="Arial" pitchFamily="34" charset="0"/>
              <a:buChar char="»"/>
            </a:pPr>
            <a:r>
              <a:rPr lang="cs-CZ" sz="1000" kern="0" dirty="0"/>
              <a:t>přístup odevšud a ze všech zařízeních</a:t>
            </a:r>
            <a:endParaRPr lang="cs-CZ" sz="1000" kern="0" dirty="0"/>
          </a:p>
        </p:txBody>
      </p:sp>
      <p:sp>
        <p:nvSpPr>
          <p:cNvPr id="2" name="Rectangle 1"/>
          <p:cNvSpPr/>
          <p:nvPr/>
        </p:nvSpPr>
        <p:spPr>
          <a:xfrm>
            <a:off x="2755285" y="5723964"/>
            <a:ext cx="3633431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3337" indent="0" algn="ctr" eaLnBrk="1" hangingPunct="1">
              <a:buNone/>
            </a:pPr>
            <a:r>
              <a:rPr lang="cs-CZ" b="1" dirty="0"/>
              <a:t>Více </a:t>
            </a:r>
            <a:r>
              <a:rPr lang="cs-CZ" b="1" dirty="0" smtClean="0"/>
              <a:t>na </a:t>
            </a:r>
            <a:r>
              <a:rPr lang="cs-CZ" b="1" dirty="0" smtClean="0">
                <a:hlinkClick r:id="rId5"/>
              </a:rPr>
              <a:t>www.abacus.cz/link/11/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432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7" grpId="0" uiExpand="1" build="p"/>
      <p:bldP spid="9" grpId="0" uiExpand="1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3400" dirty="0"/>
              <a:t>Novinky ve 2Q2013:</a:t>
            </a:r>
            <a:br>
              <a:rPr lang="cs-CZ" sz="3400" dirty="0"/>
            </a:br>
            <a:r>
              <a:rPr lang="cs-CZ" sz="3600" b="1" dirty="0" smtClean="0"/>
              <a:t>SSG-6047R-E1R72L</a:t>
            </a:r>
            <a:br>
              <a:rPr lang="cs-CZ" sz="3600" b="1" dirty="0" smtClean="0"/>
            </a:br>
            <a:endParaRPr lang="cs-CZ" sz="3400" b="1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781776" cy="11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64"/>
          <p:cNvSpPr txBox="1">
            <a:spLocks noChangeArrowheads="1"/>
          </p:cNvSpPr>
          <p:nvPr/>
        </p:nvSpPr>
        <p:spPr bwMode="auto">
          <a:xfrm>
            <a:off x="912813" y="1628800"/>
            <a:ext cx="123031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sz="1400">
              <a:latin typeface="Tahoma" pitchFamily="34" charset="0"/>
            </a:endParaRPr>
          </a:p>
        </p:txBody>
      </p:sp>
      <p:sp>
        <p:nvSpPr>
          <p:cNvPr id="18" name="TextBox 64"/>
          <p:cNvSpPr txBox="1">
            <a:spLocks noChangeArrowheads="1"/>
          </p:cNvSpPr>
          <p:nvPr/>
        </p:nvSpPr>
        <p:spPr bwMode="auto">
          <a:xfrm>
            <a:off x="5543632" y="1519933"/>
            <a:ext cx="123031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sz="1400">
              <a:latin typeface="Tahoma" pitchFamily="34" charset="0"/>
            </a:endParaRPr>
          </a:p>
        </p:txBody>
      </p:sp>
      <p:pic>
        <p:nvPicPr>
          <p:cNvPr id="4098" name="Picture 2" descr="Supermicro SSG-6047R-E1R72L fr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06" y="1632868"/>
            <a:ext cx="3446158" cy="212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permicro SSG-6047R-E1R72L re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06" y="3861048"/>
            <a:ext cx="3590174" cy="219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05013"/>
            <a:ext cx="5328592" cy="431405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Char char="»"/>
            </a:pPr>
            <a:r>
              <a:rPr lang="cs-CZ" sz="1800" b="1" dirty="0" smtClean="0"/>
              <a:t>Hardware pro Software-</a:t>
            </a:r>
            <a:r>
              <a:rPr lang="cs-CZ" sz="1800" b="1" dirty="0" err="1" smtClean="0"/>
              <a:t>Defined</a:t>
            </a:r>
            <a:r>
              <a:rPr lang="cs-CZ" sz="1800" b="1" dirty="0" smtClean="0"/>
              <a:t>-Storage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dirty="0" smtClean="0"/>
              <a:t>4U </a:t>
            </a:r>
            <a:r>
              <a:rPr lang="cs-CZ" sz="1800" dirty="0" err="1" smtClean="0"/>
              <a:t>oboustrané</a:t>
            </a:r>
            <a:r>
              <a:rPr lang="cs-CZ" sz="1800" dirty="0" smtClean="0"/>
              <a:t> chassi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dirty="0" smtClean="0"/>
              <a:t>72× 3,5“ </a:t>
            </a:r>
            <a:r>
              <a:rPr lang="cs-CZ" sz="1800" dirty="0" err="1" smtClean="0"/>
              <a:t>hotswap</a:t>
            </a:r>
            <a:r>
              <a:rPr lang="cs-CZ" sz="1800" dirty="0" smtClean="0"/>
              <a:t> HDD </a:t>
            </a:r>
            <a:r>
              <a:rPr lang="en-US" sz="1800" dirty="0" smtClean="0"/>
              <a:t>~</a:t>
            </a:r>
            <a:r>
              <a:rPr lang="en-US" sz="1800" b="1" dirty="0" smtClean="0"/>
              <a:t>288TB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en-US" sz="1800" dirty="0" smtClean="0"/>
              <a:t>Dual Xeon E5-2600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en-US" sz="1800" dirty="0" smtClean="0"/>
              <a:t>512GB DDR3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dirty="0" smtClean="0"/>
              <a:t>4× </a:t>
            </a:r>
            <a:r>
              <a:rPr lang="en-US" sz="1800" dirty="0" smtClean="0"/>
              <a:t>PCI-Express </a:t>
            </a:r>
            <a:r>
              <a:rPr lang="en-US" sz="1800" dirty="0" err="1" smtClean="0"/>
              <a:t>sloty</a:t>
            </a:r>
            <a:endParaRPr lang="cs-CZ" sz="1800" dirty="0" smtClean="0"/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dirty="0" smtClean="0"/>
              <a:t>LSI SAS2 HBA</a:t>
            </a:r>
            <a:r>
              <a:rPr lang="cs-CZ" sz="1800" dirty="0" smtClean="0"/>
              <a:t/>
            </a:r>
            <a:br>
              <a:rPr lang="cs-CZ" sz="1800" dirty="0" smtClean="0"/>
            </a:br>
            <a:endParaRPr lang="en-US" sz="1800" dirty="0" smtClean="0"/>
          </a:p>
          <a:p>
            <a:pPr eaLnBrk="1" hangingPunct="1">
              <a:buFont typeface="Arial" pitchFamily="34" charset="0"/>
              <a:buChar char="»"/>
            </a:pPr>
            <a:r>
              <a:rPr lang="en-US" sz="1800" b="1" dirty="0" err="1" smtClean="0"/>
              <a:t>Vhodn</a:t>
            </a:r>
            <a:r>
              <a:rPr lang="cs-CZ" sz="1800" b="1" dirty="0" smtClean="0"/>
              <a:t>é operační systémy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b="1" dirty="0" err="1" smtClean="0"/>
              <a:t>FreeNAS</a:t>
            </a:r>
            <a:r>
              <a:rPr lang="cs-CZ" sz="1800" dirty="0" smtClean="0"/>
              <a:t> – open source ZFS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b="1" dirty="0" err="1" smtClean="0"/>
              <a:t>Nexenta</a:t>
            </a:r>
            <a:r>
              <a:rPr lang="cs-CZ" sz="1800" dirty="0" smtClean="0"/>
              <a:t> – komerční i open source ZFS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dirty="0" smtClean="0"/>
              <a:t>Libovolný Linux – LVM/MDADM</a:t>
            </a:r>
          </a:p>
          <a:p>
            <a:pPr lvl="1" eaLnBrk="1" hangingPunct="1">
              <a:buFont typeface="Arial" pitchFamily="34" charset="0"/>
              <a:buChar char="»"/>
            </a:pPr>
            <a:r>
              <a:rPr lang="cs-CZ" sz="1800" b="1" dirty="0" smtClean="0"/>
              <a:t>Microsoft Windows </a:t>
            </a:r>
            <a:br>
              <a:rPr lang="cs-CZ" sz="1800" b="1" dirty="0" smtClean="0"/>
            </a:br>
            <a:r>
              <a:rPr lang="cs-CZ" sz="1800" b="1" dirty="0" smtClean="0"/>
              <a:t>Storage Server 2012</a:t>
            </a:r>
          </a:p>
          <a:p>
            <a:pPr marL="33337" indent="0" eaLnBrk="1" hangingPunct="1">
              <a:buNone/>
            </a:pPr>
            <a:r>
              <a:rPr lang="cs-CZ" sz="2200" b="1" dirty="0" smtClean="0"/>
              <a:t>Více na </a:t>
            </a:r>
            <a:r>
              <a:rPr lang="cs-CZ" sz="2200" b="1" dirty="0" smtClean="0">
                <a:hlinkClick r:id="rId6"/>
              </a:rPr>
              <a:t>www.abacus.cz/link/12/</a:t>
            </a:r>
            <a:endParaRPr lang="cs-CZ" sz="2200" b="1" dirty="0" smtClean="0"/>
          </a:p>
        </p:txBody>
      </p:sp>
      <p:pic>
        <p:nvPicPr>
          <p:cNvPr id="3078" name="Picture 6" descr="http://www.nexenta.com/corp/images/stories/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56056"/>
            <a:ext cx="26479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coretechnologies.com/images/windows-server-2012-certified-283x33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85" y="6119065"/>
            <a:ext cx="725471" cy="84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Linux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77326"/>
            <a:ext cx="892378" cy="53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ravikasumarthy.com/wp-content/uploads/2013/01/FreeNAS_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37312"/>
            <a:ext cx="2038523" cy="5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il">
  <a:themeElements>
    <a:clrScheme name="Vlastní 1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FF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FF0000"/>
      </a:accent6>
      <a:hlink>
        <a:srgbClr val="336699"/>
      </a:hlink>
      <a:folHlink>
        <a:srgbClr val="003366"/>
      </a:folHlink>
    </a:clrScheme>
    <a:fontScheme name="Profil">
      <a:majorFont>
        <a:latin typeface="Humanst521 BT"/>
        <a:ea typeface=""/>
        <a:cs typeface=""/>
      </a:majorFont>
      <a:minorFont>
        <a:latin typeface="Humanst521 BT"/>
        <a:ea typeface=""/>
        <a:cs typeface="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5930</TotalTime>
  <Words>724</Words>
  <Application>Microsoft Office PowerPoint</Application>
  <PresentationFormat>On-screen Show (4:3)</PresentationFormat>
  <Paragraphs>199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Profil</vt:lpstr>
      <vt:lpstr>PowerPoint Presentation</vt:lpstr>
      <vt:lpstr>Agenda </vt:lpstr>
      <vt:lpstr>Tradice, podíl na trhu </vt:lpstr>
      <vt:lpstr>Výhody serverů a storage Abacus </vt:lpstr>
      <vt:lpstr>Novinky ve 2Q2013 </vt:lpstr>
      <vt:lpstr>Novinky ve 2Q2013: Intel Xeon E3-1200v3 </vt:lpstr>
      <vt:lpstr>Novinky ve 2Q2013: LSI Syncro CS </vt:lpstr>
      <vt:lpstr>Novinky ve 2Q2013: nVidia GRID™ VGX </vt:lpstr>
      <vt:lpstr>Novinky ve 2Q2013: SSG-6047R-E1R72L </vt:lpstr>
      <vt:lpstr>Supermicro System Management Software Suite </vt:lpstr>
      <vt:lpstr>Supermicro Server Management </vt:lpstr>
      <vt:lpstr>NMView  </vt:lpstr>
      <vt:lpstr>NMView  </vt:lpstr>
      <vt:lpstr>NMView funkce </vt:lpstr>
      <vt:lpstr>NMView – příklad 1: nastavení maximální teploty </vt:lpstr>
      <vt:lpstr>NMView – příklad 2: omezení spotřeby na 140W </vt:lpstr>
      <vt:lpstr>Efektivní využití prostoru DC - hustota </vt:lpstr>
      <vt:lpstr>MultiNode řešení Microserver </vt:lpstr>
      <vt:lpstr>MultiNode řešení 4U FatTwin </vt:lpstr>
      <vt:lpstr>PowerPoint Presentation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Nadstandartní servis serverů ABACUS</dc:title>
  <dc:creator>Abacus electric, s.r.o., 2012</dc:creator>
  <cp:lastModifiedBy>Jan Petrák</cp:lastModifiedBy>
  <cp:revision>1132</cp:revision>
  <cp:lastPrinted>2012-03-28T19:42:13Z</cp:lastPrinted>
  <dcterms:created xsi:type="dcterms:W3CDTF">2007-04-06T10:40:52Z</dcterms:created>
  <dcterms:modified xsi:type="dcterms:W3CDTF">2013-06-06T16:19:44Z</dcterms:modified>
</cp:coreProperties>
</file>